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256" r:id="rId2"/>
    <p:sldId id="773" r:id="rId3"/>
    <p:sldId id="515" r:id="rId4"/>
    <p:sldId id="642" r:id="rId5"/>
    <p:sldId id="681" r:id="rId6"/>
    <p:sldId id="684" r:id="rId7"/>
    <p:sldId id="685" r:id="rId8"/>
    <p:sldId id="682" r:id="rId9"/>
    <p:sldId id="686" r:id="rId10"/>
    <p:sldId id="760" r:id="rId11"/>
    <p:sldId id="687" r:id="rId12"/>
    <p:sldId id="761" r:id="rId13"/>
    <p:sldId id="762" r:id="rId14"/>
    <p:sldId id="763" r:id="rId15"/>
    <p:sldId id="765" r:id="rId16"/>
    <p:sldId id="764" r:id="rId17"/>
    <p:sldId id="766" r:id="rId18"/>
    <p:sldId id="688" r:id="rId19"/>
    <p:sldId id="689" r:id="rId20"/>
    <p:sldId id="695" r:id="rId21"/>
    <p:sldId id="696" r:id="rId22"/>
    <p:sldId id="747" r:id="rId23"/>
    <p:sldId id="690" r:id="rId24"/>
    <p:sldId id="720" r:id="rId25"/>
    <p:sldId id="706" r:id="rId26"/>
    <p:sldId id="702" r:id="rId27"/>
    <p:sldId id="703" r:id="rId28"/>
    <p:sldId id="707" r:id="rId29"/>
    <p:sldId id="692" r:id="rId30"/>
    <p:sldId id="693" r:id="rId31"/>
    <p:sldId id="694" r:id="rId32"/>
    <p:sldId id="767" r:id="rId33"/>
    <p:sldId id="719" r:id="rId34"/>
    <p:sldId id="697" r:id="rId35"/>
    <p:sldId id="698" r:id="rId36"/>
    <p:sldId id="699" r:id="rId37"/>
    <p:sldId id="768" r:id="rId38"/>
    <p:sldId id="769" r:id="rId39"/>
    <p:sldId id="770" r:id="rId40"/>
    <p:sldId id="771" r:id="rId41"/>
    <p:sldId id="772" r:id="rId42"/>
    <p:sldId id="700" r:id="rId43"/>
    <p:sldId id="704" r:id="rId44"/>
    <p:sldId id="705" r:id="rId45"/>
    <p:sldId id="749" r:id="rId46"/>
    <p:sldId id="748" r:id="rId47"/>
    <p:sldId id="751" r:id="rId48"/>
    <p:sldId id="752" r:id="rId49"/>
    <p:sldId id="753" r:id="rId50"/>
    <p:sldId id="776" r:id="rId51"/>
    <p:sldId id="754" r:id="rId52"/>
    <p:sldId id="750" r:id="rId53"/>
    <p:sldId id="709" r:id="rId54"/>
    <p:sldId id="712" r:id="rId55"/>
    <p:sldId id="710" r:id="rId56"/>
    <p:sldId id="711" r:id="rId57"/>
    <p:sldId id="715" r:id="rId58"/>
    <p:sldId id="718" r:id="rId59"/>
    <p:sldId id="721" r:id="rId60"/>
    <p:sldId id="722" r:id="rId61"/>
    <p:sldId id="723" r:id="rId62"/>
    <p:sldId id="724" r:id="rId63"/>
    <p:sldId id="725" r:id="rId64"/>
    <p:sldId id="726" r:id="rId65"/>
    <p:sldId id="727" r:id="rId66"/>
    <p:sldId id="728" r:id="rId67"/>
    <p:sldId id="777" r:id="rId68"/>
    <p:sldId id="729" r:id="rId69"/>
    <p:sldId id="716" r:id="rId70"/>
    <p:sldId id="780" r:id="rId71"/>
    <p:sldId id="731" r:id="rId72"/>
    <p:sldId id="732" r:id="rId73"/>
    <p:sldId id="733" r:id="rId74"/>
    <p:sldId id="734" r:id="rId75"/>
    <p:sldId id="778" r:id="rId76"/>
    <p:sldId id="781" r:id="rId77"/>
    <p:sldId id="708" r:id="rId78"/>
    <p:sldId id="779" r:id="rId79"/>
    <p:sldId id="775" r:id="rId80"/>
    <p:sldId id="736" r:id="rId81"/>
    <p:sldId id="737" r:id="rId82"/>
    <p:sldId id="758" r:id="rId83"/>
    <p:sldId id="759" r:id="rId84"/>
    <p:sldId id="739" r:id="rId85"/>
    <p:sldId id="717" r:id="rId86"/>
    <p:sldId id="756" r:id="rId87"/>
    <p:sldId id="740" r:id="rId88"/>
    <p:sldId id="741" r:id="rId89"/>
    <p:sldId id="742" r:id="rId90"/>
    <p:sldId id="757" r:id="rId91"/>
    <p:sldId id="743" r:id="rId92"/>
    <p:sldId id="744" r:id="rId93"/>
    <p:sldId id="745" r:id="rId94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6" userDrawn="1">
          <p15:clr>
            <a:srgbClr val="A4A3A4"/>
          </p15:clr>
        </p15:guide>
        <p15:guide id="2" pos="2120" userDrawn="1">
          <p15:clr>
            <a:srgbClr val="A4A3A4"/>
          </p15:clr>
        </p15:guide>
        <p15:guide id="3" orient="horz" pos="3107" userDrawn="1">
          <p15:clr>
            <a:srgbClr val="A4A3A4"/>
          </p15:clr>
        </p15:guide>
        <p15:guide id="4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99FFCC"/>
    <a:srgbClr val="006600"/>
    <a:srgbClr val="7A0000"/>
    <a:srgbClr val="FF6600"/>
    <a:srgbClr val="5B81EB"/>
    <a:srgbClr val="CCCC00"/>
    <a:srgbClr val="FF7C80"/>
    <a:srgbClr val="C5F3A5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731" autoAdjust="0"/>
  </p:normalViewPr>
  <p:slideViewPr>
    <p:cSldViewPr showGuides="1">
      <p:cViewPr varScale="1">
        <p:scale>
          <a:sx n="93" d="100"/>
          <a:sy n="93" d="100"/>
        </p:scale>
        <p:origin x="78" y="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31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4008" y="90"/>
      </p:cViewPr>
      <p:guideLst>
        <p:guide orient="horz" pos="3106"/>
        <p:guide pos="2120"/>
        <p:guide orient="horz" pos="3107"/>
        <p:guide pos="2122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3237"/>
          </a:xfrm>
          <a:prstGeom prst="rect">
            <a:avLst/>
          </a:prstGeom>
        </p:spPr>
        <p:txBody>
          <a:bodyPr vert="horz" lIns="90621" tIns="45311" rIns="90621" bIns="4531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2" y="2"/>
            <a:ext cx="2918621" cy="493237"/>
          </a:xfrm>
          <a:prstGeom prst="rect">
            <a:avLst/>
          </a:prstGeom>
        </p:spPr>
        <p:txBody>
          <a:bodyPr vert="horz" lIns="90621" tIns="45311" rIns="90621" bIns="45311" rtlCol="0"/>
          <a:lstStyle>
            <a:lvl1pPr algn="r">
              <a:defRPr sz="1200"/>
            </a:lvl1pPr>
          </a:lstStyle>
          <a:p>
            <a:fld id="{1A119116-72E7-459D-8FEC-2946379A564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3236"/>
          </a:xfrm>
          <a:prstGeom prst="rect">
            <a:avLst/>
          </a:prstGeom>
        </p:spPr>
        <p:txBody>
          <a:bodyPr vert="horz" lIns="90621" tIns="45311" rIns="90621" bIns="4531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2" y="9371501"/>
            <a:ext cx="2918621" cy="493236"/>
          </a:xfrm>
          <a:prstGeom prst="rect">
            <a:avLst/>
          </a:prstGeom>
        </p:spPr>
        <p:txBody>
          <a:bodyPr vert="horz" lIns="90621" tIns="45311" rIns="90621" bIns="45311" rtlCol="0" anchor="b"/>
          <a:lstStyle>
            <a:lvl1pPr algn="r">
              <a:defRPr sz="1200"/>
            </a:lvl1pPr>
          </a:lstStyle>
          <a:p>
            <a:fld id="{0E8DD02C-2E41-4DD6-8ED7-F558EA149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4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226" y="2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/>
          <a:lstStyle>
            <a:lvl1pPr algn="r">
              <a:defRPr sz="1200"/>
            </a:lvl1pPr>
          </a:lstStyle>
          <a:p>
            <a:fld id="{9FAE0A7D-7B31-4892-BADC-41959042EEBB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1363"/>
            <a:ext cx="4929187" cy="36972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48" tIns="43776" rIns="87548" bIns="4377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277" y="4686004"/>
            <a:ext cx="5389213" cy="4439611"/>
          </a:xfrm>
          <a:prstGeom prst="rect">
            <a:avLst/>
          </a:prstGeom>
        </p:spPr>
        <p:txBody>
          <a:bodyPr vert="horz" lIns="87548" tIns="43776" rIns="87548" bIns="4377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2004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226" y="9372004"/>
            <a:ext cx="2919032" cy="492780"/>
          </a:xfrm>
          <a:prstGeom prst="rect">
            <a:avLst/>
          </a:prstGeom>
        </p:spPr>
        <p:txBody>
          <a:bodyPr vert="horz" lIns="87548" tIns="43776" rIns="87548" bIns="43776" rtlCol="0" anchor="b"/>
          <a:lstStyle>
            <a:lvl1pPr algn="r">
              <a:defRPr sz="1200"/>
            </a:lvl1pPr>
          </a:lstStyle>
          <a:p>
            <a:fld id="{E1993438-3830-4E1A-8922-56742097B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67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53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12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823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4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48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4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30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93438-3830-4E1A-8922-56742097B28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8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Freeform 18"/>
          <p:cNvSpPr>
            <a:spLocks/>
          </p:cNvSpPr>
          <p:nvPr/>
        </p:nvSpPr>
        <p:spPr bwMode="gray">
          <a:xfrm>
            <a:off x="25400" y="3784600"/>
            <a:ext cx="9118600" cy="2928938"/>
          </a:xfrm>
          <a:custGeom>
            <a:avLst/>
            <a:gdLst>
              <a:gd name="T0" fmla="*/ 0 w 5776"/>
              <a:gd name="T1" fmla="*/ 1845 h 1845"/>
              <a:gd name="T2" fmla="*/ 0 w 5776"/>
              <a:gd name="T3" fmla="*/ 1336 h 1845"/>
              <a:gd name="T4" fmla="*/ 3664 w 5776"/>
              <a:gd name="T5" fmla="*/ 1456 h 1845"/>
              <a:gd name="T6" fmla="*/ 5776 w 5776"/>
              <a:gd name="T7" fmla="*/ 0 h 1845"/>
              <a:gd name="T8" fmla="*/ 5752 w 5776"/>
              <a:gd name="T9" fmla="*/ 1845 h 1845"/>
              <a:gd name="T10" fmla="*/ 0 w 5776"/>
              <a:gd name="T11" fmla="*/ 1845 h 1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845">
                <a:moveTo>
                  <a:pt x="0" y="1845"/>
                </a:moveTo>
                <a:lnTo>
                  <a:pt x="0" y="1336"/>
                </a:lnTo>
                <a:cubicBezTo>
                  <a:pt x="1039" y="1531"/>
                  <a:pt x="2448" y="1744"/>
                  <a:pt x="3664" y="1456"/>
                </a:cubicBezTo>
                <a:cubicBezTo>
                  <a:pt x="4880" y="1168"/>
                  <a:pt x="5624" y="520"/>
                  <a:pt x="5776" y="0"/>
                </a:cubicBezTo>
                <a:lnTo>
                  <a:pt x="5752" y="1845"/>
                </a:lnTo>
                <a:lnTo>
                  <a:pt x="0" y="18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94" name="Freeform 22"/>
          <p:cNvSpPr>
            <a:spLocks/>
          </p:cNvSpPr>
          <p:nvPr/>
        </p:nvSpPr>
        <p:spPr bwMode="gray">
          <a:xfrm>
            <a:off x="0" y="4076700"/>
            <a:ext cx="5435600" cy="2349500"/>
          </a:xfrm>
          <a:custGeom>
            <a:avLst/>
            <a:gdLst>
              <a:gd name="T0" fmla="*/ 3048 w 3048"/>
              <a:gd name="T1" fmla="*/ 1335 h 1424"/>
              <a:gd name="T2" fmla="*/ 1440 w 3048"/>
              <a:gd name="T3" fmla="*/ 1099 h 1424"/>
              <a:gd name="T4" fmla="*/ 0 w 3048"/>
              <a:gd name="T5" fmla="*/ 0 h 1424"/>
              <a:gd name="T6" fmla="*/ 0 w 3048"/>
              <a:gd name="T7" fmla="*/ 1424 h 1424"/>
              <a:gd name="T8" fmla="*/ 3048 w 3048"/>
              <a:gd name="T9" fmla="*/ 1335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8" h="1424">
                <a:moveTo>
                  <a:pt x="3048" y="1335"/>
                </a:moveTo>
                <a:cubicBezTo>
                  <a:pt x="3048" y="1335"/>
                  <a:pt x="2352" y="1424"/>
                  <a:pt x="1440" y="1099"/>
                </a:cubicBezTo>
                <a:cubicBezTo>
                  <a:pt x="528" y="773"/>
                  <a:pt x="8" y="41"/>
                  <a:pt x="0" y="0"/>
                </a:cubicBezTo>
                <a:lnTo>
                  <a:pt x="0" y="1424"/>
                </a:lnTo>
                <a:lnTo>
                  <a:pt x="3048" y="13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600200" y="4724400"/>
            <a:ext cx="61722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0">
                <a:solidFill>
                  <a:srgbClr val="2B166E"/>
                </a:solidFill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  <a:endParaRPr lang="en-US" altLang="ko-KR" noProof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553200"/>
            <a:ext cx="2133600" cy="16827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3200"/>
            <a:ext cx="2895600" cy="168275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latin typeface="Arial" charset="0"/>
              </a:defRPr>
            </a:lvl1pPr>
          </a:lstStyle>
          <a:p>
            <a:endParaRPr lang="en-US" altLang="ko-KR" dirty="0"/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1331913" y="1905000"/>
            <a:ext cx="6707187" cy="10747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1"/>
                    </a:gs>
                    <a:gs pos="50000">
                      <a:schemeClr val="hlink"/>
                    </a:gs>
                    <a:gs pos="100000">
                      <a:schemeClr val="tx1"/>
                    </a:gs>
                  </a:gsLst>
                  <a:lin ang="0" scaled="1"/>
                </a:gradFill>
              </a14:hiddenFill>
            </a:ext>
          </a:extLst>
        </p:spPr>
        <p:txBody>
          <a:bodyPr/>
          <a:lstStyle>
            <a:lvl1pPr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999288" y="6450013"/>
            <a:ext cx="14382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0" lang="en-US" altLang="ko-KR" sz="1400" dirty="0">
                <a:solidFill>
                  <a:schemeClr val="tx2"/>
                </a:solidFill>
                <a:latin typeface="Tahoma" pitchFamily="34" charset="0"/>
              </a:rPr>
              <a:t> </a:t>
            </a: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Tahoma" pitchFamily="34" charset="0"/>
              </a:rPr>
              <a:t>-</a:t>
            </a:r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 </a:t>
            </a:r>
            <a:fld id="{652B1AEA-E8AE-4AFC-AD58-0B24CBBB1A65}" type="slidenum">
              <a:rPr kumimoji="0" lang="en-US" altLang="ko-KR" sz="1400" smtClean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‹#›</a:t>
            </a:fld>
            <a:r>
              <a:rPr kumimoji="0" lang="en-US" altLang="ko-KR" sz="1400" dirty="0">
                <a:solidFill>
                  <a:schemeClr val="bg1">
                    <a:lumMod val="65000"/>
                  </a:schemeClr>
                </a:solidFill>
                <a:latin typeface="Arial" charset="0"/>
              </a:rPr>
              <a:t>/39-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7126"/>
            <a:ext cx="8229600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96938" indent="-254000">
              <a:defRPr/>
            </a:lvl3pPr>
            <a:lvl4pPr marL="1077913" indent="-155575">
              <a:defRPr/>
            </a:lvl4pPr>
            <a:lvl5pPr marL="1346200" indent="-141288">
              <a:buSzPct val="90000"/>
              <a:buFont typeface="Arial" pitchFamily="34" charset="0"/>
              <a:buChar char="•"/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276600" y="6537325"/>
            <a:ext cx="2133600" cy="3206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 dirty="0"/>
              <a:t>- </a:t>
            </a:r>
            <a:fld id="{AF5139B1-0EA8-425B-B7E9-4C402B57CF89}" type="slidenum">
              <a:rPr lang="en-US" altLang="ko-KR" smtClean="0"/>
              <a:pPr/>
              <a:t>‹#›</a:t>
            </a:fld>
            <a:r>
              <a:rPr lang="en-US" altLang="ko-KR" dirty="0"/>
              <a:t>/39 -</a:t>
            </a:r>
          </a:p>
        </p:txBody>
      </p:sp>
    </p:spTree>
    <p:extLst>
      <p:ext uri="{BB962C8B-B14F-4D97-AF65-F5344CB8AC3E}">
        <p14:creationId xmlns:p14="http://schemas.microsoft.com/office/powerpoint/2010/main" val="3031727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32657"/>
            <a:ext cx="8229600" cy="605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11416-4141-46E6-B1F5-E612511ED03E}"/>
              </a:ext>
            </a:extLst>
          </p:cNvPr>
          <p:cNvSpPr txBox="1"/>
          <p:nvPr userDrawn="1"/>
        </p:nvSpPr>
        <p:spPr>
          <a:xfrm>
            <a:off x="457200" y="6474822"/>
            <a:ext cx="166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지진원</a:t>
            </a:r>
            <a:r>
              <a:rPr lang="ko-KR" alt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특성평가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3DEEA03-B090-4A84-AA16-A98F748EB373}"/>
              </a:ext>
            </a:extLst>
          </p:cNvPr>
          <p:cNvCxnSpPr/>
          <p:nvPr userDrawn="1"/>
        </p:nvCxnSpPr>
        <p:spPr bwMode="auto">
          <a:xfrm>
            <a:off x="457200" y="6453336"/>
            <a:ext cx="8229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6600">
                <a:alpha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887AEB-85C9-449B-8AB5-82650E64DD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68" y="6474822"/>
            <a:ext cx="2448000" cy="4381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000000"/>
        </a:buClr>
        <a:buFont typeface="맑은 고딕" pitchFamily="50" charset="-127"/>
        <a:buChar char="▣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9875" algn="l" rtl="0" eaLnBrk="1" fontAlgn="base" latinLnBrk="1" hangingPunct="1">
        <a:spcBef>
          <a:spcPct val="20000"/>
        </a:spcBef>
        <a:spcAft>
          <a:spcPct val="0"/>
        </a:spcAft>
        <a:buClr>
          <a:srgbClr val="002060"/>
        </a:buClr>
        <a:buFont typeface="Wingdings" pitchFamily="2" charset="2"/>
        <a:buChar char="v"/>
        <a:defRPr sz="2000">
          <a:solidFill>
            <a:srgbClr val="002060"/>
          </a:solidFill>
          <a:latin typeface="+mn-lt"/>
        </a:defRPr>
      </a:lvl2pPr>
      <a:lvl3pPr marL="990600" indent="-2540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Ø"/>
        <a:defRPr sz="1800">
          <a:solidFill>
            <a:schemeClr val="tx1"/>
          </a:solidFill>
          <a:latin typeface="+mn-lt"/>
        </a:defRPr>
      </a:lvl3pPr>
      <a:lvl4pPr marL="1254125" indent="-155575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1527175" indent="-141288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com/frechet-distribution/" TargetMode="External"/><Relationship Id="rId2" Type="http://schemas.openxmlformats.org/officeDocument/2006/relationships/hyperlink" Target="https://www.statisticshowto.com/gumbel-distribu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2.png"/><Relationship Id="rId4" Type="http://schemas.openxmlformats.org/officeDocument/2006/relationships/hyperlink" Target="https://www.statisticshowto.com/weibull-distribution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681.png"/><Relationship Id="rId9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0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251795-69F7-4F2F-A163-8AE34C96D377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5B81EB"/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C49E0D5-84C9-4D40-9B21-3C3B7FE8D578}"/>
              </a:ext>
            </a:extLst>
          </p:cNvPr>
          <p:cNvSpPr>
            <a:spLocks/>
          </p:cNvSpPr>
          <p:nvPr/>
        </p:nvSpPr>
        <p:spPr bwMode="gray">
          <a:xfrm>
            <a:off x="0" y="4395788"/>
            <a:ext cx="9169400" cy="2476500"/>
          </a:xfrm>
          <a:custGeom>
            <a:avLst/>
            <a:gdLst>
              <a:gd name="T0" fmla="*/ 0 w 5776"/>
              <a:gd name="T1" fmla="*/ 1560 h 1560"/>
              <a:gd name="T2" fmla="*/ 0 w 5776"/>
              <a:gd name="T3" fmla="*/ 928 h 1560"/>
              <a:gd name="T4" fmla="*/ 4200 w 5776"/>
              <a:gd name="T5" fmla="*/ 984 h 1560"/>
              <a:gd name="T6" fmla="*/ 5768 w 5776"/>
              <a:gd name="T7" fmla="*/ 0 h 1560"/>
              <a:gd name="T8" fmla="*/ 5760 w 5776"/>
              <a:gd name="T9" fmla="*/ 1560 h 1560"/>
              <a:gd name="T10" fmla="*/ 0 w 5776"/>
              <a:gd name="T11" fmla="*/ 156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560">
                <a:moveTo>
                  <a:pt x="0" y="1560"/>
                </a:moveTo>
                <a:lnTo>
                  <a:pt x="0" y="928"/>
                </a:lnTo>
                <a:cubicBezTo>
                  <a:pt x="1040" y="1114"/>
                  <a:pt x="3064" y="1370"/>
                  <a:pt x="4200" y="984"/>
                </a:cubicBezTo>
                <a:cubicBezTo>
                  <a:pt x="5336" y="599"/>
                  <a:pt x="5776" y="24"/>
                  <a:pt x="5768" y="0"/>
                </a:cubicBezTo>
                <a:lnTo>
                  <a:pt x="5760" y="1560"/>
                </a:lnTo>
                <a:lnTo>
                  <a:pt x="0" y="156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395536" y="1557000"/>
            <a:ext cx="8443227" cy="360017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3"/>
              </a:spcBef>
              <a:spcAft>
                <a:spcPts val="50"/>
              </a:spcAft>
            </a:pPr>
            <a:r>
              <a:rPr lang="ko-KR" altLang="en-US" sz="2000" dirty="0"/>
              <a:t>    </a:t>
            </a:r>
            <a:r>
              <a:rPr lang="ko-KR" altLang="en-US" sz="4000" dirty="0" err="1"/>
              <a:t>지진원</a:t>
            </a:r>
            <a:r>
              <a:rPr lang="ko-KR" altLang="en-US" sz="4000" dirty="0"/>
              <a:t> 특성평가</a:t>
            </a:r>
            <a:br>
              <a:rPr lang="en-US" altLang="ko-KR" sz="4000" dirty="0"/>
            </a:br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</a:rPr>
              <a:t>Characterization</a:t>
            </a: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  <a:t> of Seismic Sources</a:t>
            </a:r>
            <a:b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altLang="ko-KR" sz="2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2025.4.15~17</a:t>
            </a:r>
            <a:br>
              <a:rPr lang="en-US" altLang="ko-KR" sz="1000" dirty="0">
                <a:solidFill>
                  <a:schemeClr val="accent6">
                    <a:lumMod val="75000"/>
                  </a:schemeClr>
                </a:solidFill>
              </a:rPr>
            </a:br>
            <a:b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z="3200" dirty="0" err="1">
                <a:solidFill>
                  <a:schemeClr val="bg2">
                    <a:lumMod val="50000"/>
                  </a:schemeClr>
                </a:solidFill>
              </a:rPr>
              <a:t>국립부경대학교</a:t>
            </a:r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 장보고관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B9900-D0A4-464A-B7E5-AE30593D4206}"/>
              </a:ext>
            </a:extLst>
          </p:cNvPr>
          <p:cNvSpPr txBox="1"/>
          <p:nvPr/>
        </p:nvSpPr>
        <p:spPr>
          <a:xfrm>
            <a:off x="395536" y="33265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Supreme Course I</a:t>
            </a:r>
            <a:endParaRPr lang="ko-KR" altLang="en-US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D4125-9729-4CCA-A928-254E68591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242042"/>
            <a:ext cx="2448000" cy="4381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2A37D-F368-4409-9F33-A13B7201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C36ACC-0144-449A-9107-D426EED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Two Kinds of Probability Expression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Total probability</a:t>
                </a:r>
              </a:p>
              <a:p>
                <a:pPr lvl="2"/>
                <a:r>
                  <a:rPr lang="en-US" altLang="ko-KR" dirty="0"/>
                  <a:t>If a subset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a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partition </a:t>
                </a:r>
                <a:r>
                  <a:rPr lang="en-US" altLang="ko-KR" dirty="0"/>
                  <a:t>of a union,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𝑑𝑏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ko-KR" dirty="0"/>
                  <a:t> is also called a marginal distribution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Conditional probability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C36ACC-0144-449A-9107-D426EED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706C5D-BA0F-458E-94CE-B7A5C7589DB5}"/>
              </a:ext>
            </a:extLst>
          </p:cNvPr>
          <p:cNvGrpSpPr/>
          <p:nvPr/>
        </p:nvGrpSpPr>
        <p:grpSpPr>
          <a:xfrm>
            <a:off x="6444000" y="1413000"/>
            <a:ext cx="2098576" cy="1368152"/>
            <a:chOff x="6516216" y="3461000"/>
            <a:chExt cx="2098576" cy="136815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BDF1AF-442C-4E71-92D9-BC74B0924885}"/>
                </a:ext>
              </a:extLst>
            </p:cNvPr>
            <p:cNvSpPr/>
            <p:nvPr/>
          </p:nvSpPr>
          <p:spPr bwMode="auto">
            <a:xfrm>
              <a:off x="6516216" y="3461000"/>
              <a:ext cx="2098576" cy="136815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6505C28-AFA0-4EF4-9B6A-B359E1D9F9D0}"/>
                </a:ext>
              </a:extLst>
            </p:cNvPr>
            <p:cNvSpPr/>
            <p:nvPr/>
          </p:nvSpPr>
          <p:spPr bwMode="auto">
            <a:xfrm>
              <a:off x="6519863" y="3462338"/>
              <a:ext cx="576262" cy="1000125"/>
            </a:xfrm>
            <a:custGeom>
              <a:avLst/>
              <a:gdLst>
                <a:gd name="connsiteX0" fmla="*/ 576262 w 576262"/>
                <a:gd name="connsiteY0" fmla="*/ 0 h 1000125"/>
                <a:gd name="connsiteX1" fmla="*/ 571500 w 576262"/>
                <a:gd name="connsiteY1" fmla="*/ 119062 h 1000125"/>
                <a:gd name="connsiteX2" fmla="*/ 566737 w 576262"/>
                <a:gd name="connsiteY2" fmla="*/ 138112 h 1000125"/>
                <a:gd name="connsiteX3" fmla="*/ 561975 w 576262"/>
                <a:gd name="connsiteY3" fmla="*/ 180975 h 1000125"/>
                <a:gd name="connsiteX4" fmla="*/ 552450 w 576262"/>
                <a:gd name="connsiteY4" fmla="*/ 219075 h 1000125"/>
                <a:gd name="connsiteX5" fmla="*/ 547687 w 576262"/>
                <a:gd name="connsiteY5" fmla="*/ 252412 h 1000125"/>
                <a:gd name="connsiteX6" fmla="*/ 542925 w 576262"/>
                <a:gd name="connsiteY6" fmla="*/ 266700 h 1000125"/>
                <a:gd name="connsiteX7" fmla="*/ 538162 w 576262"/>
                <a:gd name="connsiteY7" fmla="*/ 300037 h 1000125"/>
                <a:gd name="connsiteX8" fmla="*/ 533400 w 576262"/>
                <a:gd name="connsiteY8" fmla="*/ 319087 h 1000125"/>
                <a:gd name="connsiteX9" fmla="*/ 523875 w 576262"/>
                <a:gd name="connsiteY9" fmla="*/ 366712 h 1000125"/>
                <a:gd name="connsiteX10" fmla="*/ 514350 w 576262"/>
                <a:gd name="connsiteY10" fmla="*/ 395287 h 1000125"/>
                <a:gd name="connsiteX11" fmla="*/ 509587 w 576262"/>
                <a:gd name="connsiteY11" fmla="*/ 414337 h 1000125"/>
                <a:gd name="connsiteX12" fmla="*/ 495300 w 576262"/>
                <a:gd name="connsiteY12" fmla="*/ 457200 h 1000125"/>
                <a:gd name="connsiteX13" fmla="*/ 490537 w 576262"/>
                <a:gd name="connsiteY13" fmla="*/ 471487 h 1000125"/>
                <a:gd name="connsiteX14" fmla="*/ 485775 w 576262"/>
                <a:gd name="connsiteY14" fmla="*/ 485775 h 1000125"/>
                <a:gd name="connsiteX15" fmla="*/ 476250 w 576262"/>
                <a:gd name="connsiteY15" fmla="*/ 500062 h 1000125"/>
                <a:gd name="connsiteX16" fmla="*/ 466725 w 576262"/>
                <a:gd name="connsiteY16" fmla="*/ 528637 h 1000125"/>
                <a:gd name="connsiteX17" fmla="*/ 461962 w 576262"/>
                <a:gd name="connsiteY17" fmla="*/ 542925 h 1000125"/>
                <a:gd name="connsiteX18" fmla="*/ 442912 w 576262"/>
                <a:gd name="connsiteY18" fmla="*/ 571500 h 1000125"/>
                <a:gd name="connsiteX19" fmla="*/ 428625 w 576262"/>
                <a:gd name="connsiteY19" fmla="*/ 604837 h 1000125"/>
                <a:gd name="connsiteX20" fmla="*/ 409575 w 576262"/>
                <a:gd name="connsiteY20" fmla="*/ 633412 h 1000125"/>
                <a:gd name="connsiteX21" fmla="*/ 400050 w 576262"/>
                <a:gd name="connsiteY21" fmla="*/ 647700 h 1000125"/>
                <a:gd name="connsiteX22" fmla="*/ 376237 w 576262"/>
                <a:gd name="connsiteY22" fmla="*/ 681037 h 1000125"/>
                <a:gd name="connsiteX23" fmla="*/ 366712 w 576262"/>
                <a:gd name="connsiteY23" fmla="*/ 695325 h 1000125"/>
                <a:gd name="connsiteX24" fmla="*/ 338137 w 576262"/>
                <a:gd name="connsiteY24" fmla="*/ 723900 h 1000125"/>
                <a:gd name="connsiteX25" fmla="*/ 300037 w 576262"/>
                <a:gd name="connsiteY25" fmla="*/ 766762 h 1000125"/>
                <a:gd name="connsiteX26" fmla="*/ 285750 w 576262"/>
                <a:gd name="connsiteY26" fmla="*/ 776287 h 1000125"/>
                <a:gd name="connsiteX27" fmla="*/ 271462 w 576262"/>
                <a:gd name="connsiteY27" fmla="*/ 790575 h 1000125"/>
                <a:gd name="connsiteX28" fmla="*/ 247650 w 576262"/>
                <a:gd name="connsiteY28" fmla="*/ 819150 h 1000125"/>
                <a:gd name="connsiteX29" fmla="*/ 219075 w 576262"/>
                <a:gd name="connsiteY29" fmla="*/ 838200 h 1000125"/>
                <a:gd name="connsiteX30" fmla="*/ 171450 w 576262"/>
                <a:gd name="connsiteY30" fmla="*/ 871537 h 1000125"/>
                <a:gd name="connsiteX31" fmla="*/ 100012 w 576262"/>
                <a:gd name="connsiteY31" fmla="*/ 919162 h 1000125"/>
                <a:gd name="connsiteX32" fmla="*/ 85725 w 576262"/>
                <a:gd name="connsiteY32" fmla="*/ 928687 h 1000125"/>
                <a:gd name="connsiteX33" fmla="*/ 71437 w 576262"/>
                <a:gd name="connsiteY33" fmla="*/ 938212 h 1000125"/>
                <a:gd name="connsiteX34" fmla="*/ 28575 w 576262"/>
                <a:gd name="connsiteY34" fmla="*/ 971550 h 1000125"/>
                <a:gd name="connsiteX35" fmla="*/ 14287 w 576262"/>
                <a:gd name="connsiteY35" fmla="*/ 981075 h 1000125"/>
                <a:gd name="connsiteX36" fmla="*/ 0 w 576262"/>
                <a:gd name="connsiteY36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6262" h="1000125">
                  <a:moveTo>
                    <a:pt x="576262" y="0"/>
                  </a:moveTo>
                  <a:cubicBezTo>
                    <a:pt x="574675" y="39687"/>
                    <a:pt x="574233" y="79437"/>
                    <a:pt x="571500" y="119062"/>
                  </a:cubicBezTo>
                  <a:cubicBezTo>
                    <a:pt x="571050" y="125592"/>
                    <a:pt x="567732" y="131643"/>
                    <a:pt x="566737" y="138112"/>
                  </a:cubicBezTo>
                  <a:cubicBezTo>
                    <a:pt x="564551" y="152320"/>
                    <a:pt x="564008" y="166744"/>
                    <a:pt x="561975" y="180975"/>
                  </a:cubicBezTo>
                  <a:cubicBezTo>
                    <a:pt x="559102" y="201083"/>
                    <a:pt x="557988" y="202458"/>
                    <a:pt x="552450" y="219075"/>
                  </a:cubicBezTo>
                  <a:cubicBezTo>
                    <a:pt x="550862" y="230187"/>
                    <a:pt x="549888" y="241405"/>
                    <a:pt x="547687" y="252412"/>
                  </a:cubicBezTo>
                  <a:cubicBezTo>
                    <a:pt x="546702" y="257335"/>
                    <a:pt x="543910" y="261777"/>
                    <a:pt x="542925" y="266700"/>
                  </a:cubicBezTo>
                  <a:cubicBezTo>
                    <a:pt x="540724" y="277707"/>
                    <a:pt x="540170" y="288993"/>
                    <a:pt x="538162" y="300037"/>
                  </a:cubicBezTo>
                  <a:cubicBezTo>
                    <a:pt x="536991" y="306477"/>
                    <a:pt x="534771" y="312687"/>
                    <a:pt x="533400" y="319087"/>
                  </a:cubicBezTo>
                  <a:cubicBezTo>
                    <a:pt x="530008" y="334917"/>
                    <a:pt x="528995" y="351353"/>
                    <a:pt x="523875" y="366712"/>
                  </a:cubicBezTo>
                  <a:cubicBezTo>
                    <a:pt x="520700" y="376237"/>
                    <a:pt x="516785" y="385547"/>
                    <a:pt x="514350" y="395287"/>
                  </a:cubicBezTo>
                  <a:cubicBezTo>
                    <a:pt x="512762" y="401637"/>
                    <a:pt x="511468" y="408068"/>
                    <a:pt x="509587" y="414337"/>
                  </a:cubicBezTo>
                  <a:cubicBezTo>
                    <a:pt x="505259" y="428762"/>
                    <a:pt x="500063" y="442912"/>
                    <a:pt x="495300" y="457200"/>
                  </a:cubicBezTo>
                  <a:lnTo>
                    <a:pt x="490537" y="471487"/>
                  </a:lnTo>
                  <a:cubicBezTo>
                    <a:pt x="488949" y="476250"/>
                    <a:pt x="488560" y="481598"/>
                    <a:pt x="485775" y="485775"/>
                  </a:cubicBezTo>
                  <a:cubicBezTo>
                    <a:pt x="482600" y="490537"/>
                    <a:pt x="478575" y="494832"/>
                    <a:pt x="476250" y="500062"/>
                  </a:cubicBezTo>
                  <a:cubicBezTo>
                    <a:pt x="472172" y="509237"/>
                    <a:pt x="469900" y="519112"/>
                    <a:pt x="466725" y="528637"/>
                  </a:cubicBezTo>
                  <a:cubicBezTo>
                    <a:pt x="465137" y="533400"/>
                    <a:pt x="464747" y="538748"/>
                    <a:pt x="461962" y="542925"/>
                  </a:cubicBezTo>
                  <a:lnTo>
                    <a:pt x="442912" y="571500"/>
                  </a:lnTo>
                  <a:cubicBezTo>
                    <a:pt x="437985" y="586281"/>
                    <a:pt x="437453" y="590124"/>
                    <a:pt x="428625" y="604837"/>
                  </a:cubicBezTo>
                  <a:cubicBezTo>
                    <a:pt x="422735" y="614653"/>
                    <a:pt x="415925" y="623887"/>
                    <a:pt x="409575" y="633412"/>
                  </a:cubicBezTo>
                  <a:lnTo>
                    <a:pt x="400050" y="647700"/>
                  </a:lnTo>
                  <a:cubicBezTo>
                    <a:pt x="377606" y="681367"/>
                    <a:pt x="405770" y="639691"/>
                    <a:pt x="376237" y="681037"/>
                  </a:cubicBezTo>
                  <a:cubicBezTo>
                    <a:pt x="372910" y="685695"/>
                    <a:pt x="370515" y="691047"/>
                    <a:pt x="366712" y="695325"/>
                  </a:cubicBezTo>
                  <a:cubicBezTo>
                    <a:pt x="357763" y="705393"/>
                    <a:pt x="345609" y="712692"/>
                    <a:pt x="338137" y="723900"/>
                  </a:cubicBezTo>
                  <a:cubicBezTo>
                    <a:pt x="326684" y="741078"/>
                    <a:pt x="319610" y="753713"/>
                    <a:pt x="300037" y="766762"/>
                  </a:cubicBezTo>
                  <a:cubicBezTo>
                    <a:pt x="295275" y="769937"/>
                    <a:pt x="290147" y="772623"/>
                    <a:pt x="285750" y="776287"/>
                  </a:cubicBezTo>
                  <a:cubicBezTo>
                    <a:pt x="280576" y="780599"/>
                    <a:pt x="275774" y="785401"/>
                    <a:pt x="271462" y="790575"/>
                  </a:cubicBezTo>
                  <a:cubicBezTo>
                    <a:pt x="256981" y="807951"/>
                    <a:pt x="267419" y="803774"/>
                    <a:pt x="247650" y="819150"/>
                  </a:cubicBezTo>
                  <a:cubicBezTo>
                    <a:pt x="238614" y="826178"/>
                    <a:pt x="228233" y="831332"/>
                    <a:pt x="219075" y="838200"/>
                  </a:cubicBezTo>
                  <a:cubicBezTo>
                    <a:pt x="190869" y="859354"/>
                    <a:pt x="206626" y="848087"/>
                    <a:pt x="171450" y="871537"/>
                  </a:cubicBezTo>
                  <a:lnTo>
                    <a:pt x="100012" y="919162"/>
                  </a:lnTo>
                  <a:lnTo>
                    <a:pt x="85725" y="928687"/>
                  </a:lnTo>
                  <a:cubicBezTo>
                    <a:pt x="80962" y="931862"/>
                    <a:pt x="75484" y="934164"/>
                    <a:pt x="71437" y="938212"/>
                  </a:cubicBezTo>
                  <a:cubicBezTo>
                    <a:pt x="49056" y="960595"/>
                    <a:pt x="62753" y="948765"/>
                    <a:pt x="28575" y="971550"/>
                  </a:cubicBezTo>
                  <a:lnTo>
                    <a:pt x="14287" y="981075"/>
                  </a:lnTo>
                  <a:cubicBezTo>
                    <a:pt x="3517" y="997230"/>
                    <a:pt x="8809" y="991314"/>
                    <a:pt x="0" y="1000125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66AD4605-B999-420B-A3C5-7C963FBE933B}"/>
                </a:ext>
              </a:extLst>
            </p:cNvPr>
            <p:cNvSpPr/>
            <p:nvPr/>
          </p:nvSpPr>
          <p:spPr bwMode="auto">
            <a:xfrm>
              <a:off x="6915150" y="4119563"/>
              <a:ext cx="124477" cy="704850"/>
            </a:xfrm>
            <a:custGeom>
              <a:avLst/>
              <a:gdLst>
                <a:gd name="connsiteX0" fmla="*/ 0 w 124477"/>
                <a:gd name="connsiteY0" fmla="*/ 0 h 704850"/>
                <a:gd name="connsiteX1" fmla="*/ 14288 w 124477"/>
                <a:gd name="connsiteY1" fmla="*/ 52387 h 704850"/>
                <a:gd name="connsiteX2" fmla="*/ 33338 w 124477"/>
                <a:gd name="connsiteY2" fmla="*/ 80962 h 704850"/>
                <a:gd name="connsiteX3" fmla="*/ 52388 w 124477"/>
                <a:gd name="connsiteY3" fmla="*/ 123825 h 704850"/>
                <a:gd name="connsiteX4" fmla="*/ 57150 w 124477"/>
                <a:gd name="connsiteY4" fmla="*/ 142875 h 704850"/>
                <a:gd name="connsiteX5" fmla="*/ 66675 w 124477"/>
                <a:gd name="connsiteY5" fmla="*/ 171450 h 704850"/>
                <a:gd name="connsiteX6" fmla="*/ 76200 w 124477"/>
                <a:gd name="connsiteY6" fmla="*/ 200025 h 704850"/>
                <a:gd name="connsiteX7" fmla="*/ 85725 w 124477"/>
                <a:gd name="connsiteY7" fmla="*/ 228600 h 704850"/>
                <a:gd name="connsiteX8" fmla="*/ 90488 w 124477"/>
                <a:gd name="connsiteY8" fmla="*/ 257175 h 704850"/>
                <a:gd name="connsiteX9" fmla="*/ 100013 w 124477"/>
                <a:gd name="connsiteY9" fmla="*/ 295275 h 704850"/>
                <a:gd name="connsiteX10" fmla="*/ 104775 w 124477"/>
                <a:gd name="connsiteY10" fmla="*/ 323850 h 704850"/>
                <a:gd name="connsiteX11" fmla="*/ 114300 w 124477"/>
                <a:gd name="connsiteY11" fmla="*/ 376237 h 704850"/>
                <a:gd name="connsiteX12" fmla="*/ 119063 w 124477"/>
                <a:gd name="connsiteY12" fmla="*/ 414337 h 704850"/>
                <a:gd name="connsiteX13" fmla="*/ 123825 w 124477"/>
                <a:gd name="connsiteY13" fmla="*/ 7048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477" h="704850">
                  <a:moveTo>
                    <a:pt x="0" y="0"/>
                  </a:moveTo>
                  <a:cubicBezTo>
                    <a:pt x="2556" y="12779"/>
                    <a:pt x="7383" y="42030"/>
                    <a:pt x="14288" y="52387"/>
                  </a:cubicBezTo>
                  <a:lnTo>
                    <a:pt x="33338" y="80962"/>
                  </a:lnTo>
                  <a:cubicBezTo>
                    <a:pt x="44673" y="114967"/>
                    <a:pt x="37294" y="101183"/>
                    <a:pt x="52388" y="123825"/>
                  </a:cubicBezTo>
                  <a:cubicBezTo>
                    <a:pt x="53975" y="130175"/>
                    <a:pt x="55269" y="136606"/>
                    <a:pt x="57150" y="142875"/>
                  </a:cubicBezTo>
                  <a:cubicBezTo>
                    <a:pt x="60035" y="152492"/>
                    <a:pt x="63500" y="161925"/>
                    <a:pt x="66675" y="171450"/>
                  </a:cubicBezTo>
                  <a:lnTo>
                    <a:pt x="76200" y="200025"/>
                  </a:lnTo>
                  <a:cubicBezTo>
                    <a:pt x="76204" y="200036"/>
                    <a:pt x="85723" y="228589"/>
                    <a:pt x="85725" y="228600"/>
                  </a:cubicBezTo>
                  <a:cubicBezTo>
                    <a:pt x="87313" y="238125"/>
                    <a:pt x="88465" y="247733"/>
                    <a:pt x="90488" y="257175"/>
                  </a:cubicBezTo>
                  <a:cubicBezTo>
                    <a:pt x="93231" y="269975"/>
                    <a:pt x="97861" y="282362"/>
                    <a:pt x="100013" y="295275"/>
                  </a:cubicBezTo>
                  <a:cubicBezTo>
                    <a:pt x="101600" y="304800"/>
                    <a:pt x="103048" y="314349"/>
                    <a:pt x="104775" y="323850"/>
                  </a:cubicBezTo>
                  <a:cubicBezTo>
                    <a:pt x="110251" y="353967"/>
                    <a:pt x="109616" y="343451"/>
                    <a:pt x="114300" y="376237"/>
                  </a:cubicBezTo>
                  <a:cubicBezTo>
                    <a:pt x="116110" y="388907"/>
                    <a:pt x="117475" y="401637"/>
                    <a:pt x="119063" y="414337"/>
                  </a:cubicBezTo>
                  <a:cubicBezTo>
                    <a:pt x="127075" y="574593"/>
                    <a:pt x="123825" y="477797"/>
                    <a:pt x="123825" y="70485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B087EE49-B2EF-483E-81C1-9D7107B52907}"/>
                </a:ext>
              </a:extLst>
            </p:cNvPr>
            <p:cNvSpPr/>
            <p:nvPr/>
          </p:nvSpPr>
          <p:spPr bwMode="auto">
            <a:xfrm>
              <a:off x="7720013" y="3467100"/>
              <a:ext cx="890787" cy="1143000"/>
            </a:xfrm>
            <a:custGeom>
              <a:avLst/>
              <a:gdLst>
                <a:gd name="connsiteX0" fmla="*/ 0 w 890787"/>
                <a:gd name="connsiteY0" fmla="*/ 0 h 1143000"/>
                <a:gd name="connsiteX1" fmla="*/ 9525 w 890787"/>
                <a:gd name="connsiteY1" fmla="*/ 52388 h 1143000"/>
                <a:gd name="connsiteX2" fmla="*/ 19050 w 890787"/>
                <a:gd name="connsiteY2" fmla="*/ 66675 h 1143000"/>
                <a:gd name="connsiteX3" fmla="*/ 33337 w 890787"/>
                <a:gd name="connsiteY3" fmla="*/ 95250 h 1143000"/>
                <a:gd name="connsiteX4" fmla="*/ 42862 w 890787"/>
                <a:gd name="connsiteY4" fmla="*/ 123825 h 1143000"/>
                <a:gd name="connsiteX5" fmla="*/ 47625 w 890787"/>
                <a:gd name="connsiteY5" fmla="*/ 138113 h 1143000"/>
                <a:gd name="connsiteX6" fmla="*/ 71437 w 890787"/>
                <a:gd name="connsiteY6" fmla="*/ 171450 h 1143000"/>
                <a:gd name="connsiteX7" fmla="*/ 90487 w 890787"/>
                <a:gd name="connsiteY7" fmla="*/ 200025 h 1143000"/>
                <a:gd name="connsiteX8" fmla="*/ 95250 w 890787"/>
                <a:gd name="connsiteY8" fmla="*/ 214313 h 1143000"/>
                <a:gd name="connsiteX9" fmla="*/ 128587 w 890787"/>
                <a:gd name="connsiteY9" fmla="*/ 261938 h 1143000"/>
                <a:gd name="connsiteX10" fmla="*/ 138112 w 890787"/>
                <a:gd name="connsiteY10" fmla="*/ 295275 h 1143000"/>
                <a:gd name="connsiteX11" fmla="*/ 147637 w 890787"/>
                <a:gd name="connsiteY11" fmla="*/ 309563 h 1143000"/>
                <a:gd name="connsiteX12" fmla="*/ 152400 w 890787"/>
                <a:gd name="connsiteY12" fmla="*/ 323850 h 1143000"/>
                <a:gd name="connsiteX13" fmla="*/ 161925 w 890787"/>
                <a:gd name="connsiteY13" fmla="*/ 342900 h 1143000"/>
                <a:gd name="connsiteX14" fmla="*/ 166687 w 890787"/>
                <a:gd name="connsiteY14" fmla="*/ 357188 h 1143000"/>
                <a:gd name="connsiteX15" fmla="*/ 176212 w 890787"/>
                <a:gd name="connsiteY15" fmla="*/ 376238 h 1143000"/>
                <a:gd name="connsiteX16" fmla="*/ 185737 w 890787"/>
                <a:gd name="connsiteY16" fmla="*/ 409575 h 1143000"/>
                <a:gd name="connsiteX17" fmla="*/ 204787 w 890787"/>
                <a:gd name="connsiteY17" fmla="*/ 438150 h 1143000"/>
                <a:gd name="connsiteX18" fmla="*/ 214312 w 890787"/>
                <a:gd name="connsiteY18" fmla="*/ 452438 h 1143000"/>
                <a:gd name="connsiteX19" fmla="*/ 228600 w 890787"/>
                <a:gd name="connsiteY19" fmla="*/ 476250 h 1143000"/>
                <a:gd name="connsiteX20" fmla="*/ 242887 w 890787"/>
                <a:gd name="connsiteY20" fmla="*/ 490538 h 1143000"/>
                <a:gd name="connsiteX21" fmla="*/ 261937 w 890787"/>
                <a:gd name="connsiteY21" fmla="*/ 519113 h 1143000"/>
                <a:gd name="connsiteX22" fmla="*/ 285750 w 890787"/>
                <a:gd name="connsiteY22" fmla="*/ 547688 h 1143000"/>
                <a:gd name="connsiteX23" fmla="*/ 300037 w 890787"/>
                <a:gd name="connsiteY23" fmla="*/ 576263 h 1143000"/>
                <a:gd name="connsiteX24" fmla="*/ 323850 w 890787"/>
                <a:gd name="connsiteY24" fmla="*/ 609600 h 1143000"/>
                <a:gd name="connsiteX25" fmla="*/ 333375 w 890787"/>
                <a:gd name="connsiteY25" fmla="*/ 628650 h 1143000"/>
                <a:gd name="connsiteX26" fmla="*/ 347662 w 890787"/>
                <a:gd name="connsiteY26" fmla="*/ 642938 h 1143000"/>
                <a:gd name="connsiteX27" fmla="*/ 357187 w 890787"/>
                <a:gd name="connsiteY27" fmla="*/ 661988 h 1143000"/>
                <a:gd name="connsiteX28" fmla="*/ 390525 w 890787"/>
                <a:gd name="connsiteY28" fmla="*/ 695325 h 1143000"/>
                <a:gd name="connsiteX29" fmla="*/ 419100 w 890787"/>
                <a:gd name="connsiteY29" fmla="*/ 733425 h 1143000"/>
                <a:gd name="connsiteX30" fmla="*/ 428625 w 890787"/>
                <a:gd name="connsiteY30" fmla="*/ 752475 h 1143000"/>
                <a:gd name="connsiteX31" fmla="*/ 457200 w 890787"/>
                <a:gd name="connsiteY31" fmla="*/ 781050 h 1143000"/>
                <a:gd name="connsiteX32" fmla="*/ 471487 w 890787"/>
                <a:gd name="connsiteY32" fmla="*/ 795338 h 1143000"/>
                <a:gd name="connsiteX33" fmla="*/ 500062 w 890787"/>
                <a:gd name="connsiteY33" fmla="*/ 823913 h 1143000"/>
                <a:gd name="connsiteX34" fmla="*/ 514350 w 890787"/>
                <a:gd name="connsiteY34" fmla="*/ 838200 h 1143000"/>
                <a:gd name="connsiteX35" fmla="*/ 552450 w 890787"/>
                <a:gd name="connsiteY35" fmla="*/ 881063 h 1143000"/>
                <a:gd name="connsiteX36" fmla="*/ 581025 w 890787"/>
                <a:gd name="connsiteY36" fmla="*/ 904875 h 1143000"/>
                <a:gd name="connsiteX37" fmla="*/ 595312 w 890787"/>
                <a:gd name="connsiteY37" fmla="*/ 914400 h 1143000"/>
                <a:gd name="connsiteX38" fmla="*/ 609600 w 890787"/>
                <a:gd name="connsiteY38" fmla="*/ 933450 h 1143000"/>
                <a:gd name="connsiteX39" fmla="*/ 628650 w 890787"/>
                <a:gd name="connsiteY39" fmla="*/ 947738 h 1143000"/>
                <a:gd name="connsiteX40" fmla="*/ 657225 w 890787"/>
                <a:gd name="connsiteY40" fmla="*/ 966788 h 1143000"/>
                <a:gd name="connsiteX41" fmla="*/ 685800 w 890787"/>
                <a:gd name="connsiteY41" fmla="*/ 990600 h 1143000"/>
                <a:gd name="connsiteX42" fmla="*/ 704850 w 890787"/>
                <a:gd name="connsiteY42" fmla="*/ 1000125 h 1143000"/>
                <a:gd name="connsiteX43" fmla="*/ 723900 w 890787"/>
                <a:gd name="connsiteY43" fmla="*/ 1019175 h 1143000"/>
                <a:gd name="connsiteX44" fmla="*/ 738187 w 890787"/>
                <a:gd name="connsiteY44" fmla="*/ 1023938 h 1143000"/>
                <a:gd name="connsiteX45" fmla="*/ 766762 w 890787"/>
                <a:gd name="connsiteY45" fmla="*/ 1042988 h 1143000"/>
                <a:gd name="connsiteX46" fmla="*/ 795337 w 890787"/>
                <a:gd name="connsiteY46" fmla="*/ 1066800 h 1143000"/>
                <a:gd name="connsiteX47" fmla="*/ 809625 w 890787"/>
                <a:gd name="connsiteY47" fmla="*/ 1071563 h 1143000"/>
                <a:gd name="connsiteX48" fmla="*/ 819150 w 890787"/>
                <a:gd name="connsiteY48" fmla="*/ 1085850 h 1143000"/>
                <a:gd name="connsiteX49" fmla="*/ 847725 w 890787"/>
                <a:gd name="connsiteY49" fmla="*/ 1095375 h 1143000"/>
                <a:gd name="connsiteX50" fmla="*/ 857250 w 890787"/>
                <a:gd name="connsiteY50" fmla="*/ 1109663 h 1143000"/>
                <a:gd name="connsiteX51" fmla="*/ 871537 w 890787"/>
                <a:gd name="connsiteY51" fmla="*/ 1114425 h 1143000"/>
                <a:gd name="connsiteX52" fmla="*/ 876300 w 890787"/>
                <a:gd name="connsiteY52" fmla="*/ 1128713 h 1143000"/>
                <a:gd name="connsiteX53" fmla="*/ 890587 w 890787"/>
                <a:gd name="connsiteY53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0787" h="1143000">
                  <a:moveTo>
                    <a:pt x="0" y="0"/>
                  </a:moveTo>
                  <a:cubicBezTo>
                    <a:pt x="1642" y="13138"/>
                    <a:pt x="2182" y="37703"/>
                    <a:pt x="9525" y="52388"/>
                  </a:cubicBezTo>
                  <a:cubicBezTo>
                    <a:pt x="12085" y="57507"/>
                    <a:pt x="15875" y="61913"/>
                    <a:pt x="19050" y="66675"/>
                  </a:cubicBezTo>
                  <a:cubicBezTo>
                    <a:pt x="36413" y="118770"/>
                    <a:pt x="8724" y="39872"/>
                    <a:pt x="33337" y="95250"/>
                  </a:cubicBezTo>
                  <a:cubicBezTo>
                    <a:pt x="37415" y="104425"/>
                    <a:pt x="39687" y="114300"/>
                    <a:pt x="42862" y="123825"/>
                  </a:cubicBezTo>
                  <a:cubicBezTo>
                    <a:pt x="44450" y="128588"/>
                    <a:pt x="44840" y="133936"/>
                    <a:pt x="47625" y="138113"/>
                  </a:cubicBezTo>
                  <a:cubicBezTo>
                    <a:pt x="61553" y="159004"/>
                    <a:pt x="53716" y="147821"/>
                    <a:pt x="71437" y="171450"/>
                  </a:cubicBezTo>
                  <a:cubicBezTo>
                    <a:pt x="82762" y="205424"/>
                    <a:pt x="66704" y="164350"/>
                    <a:pt x="90487" y="200025"/>
                  </a:cubicBezTo>
                  <a:cubicBezTo>
                    <a:pt x="93272" y="204202"/>
                    <a:pt x="92812" y="209924"/>
                    <a:pt x="95250" y="214313"/>
                  </a:cubicBezTo>
                  <a:cubicBezTo>
                    <a:pt x="103625" y="229388"/>
                    <a:pt x="117886" y="247670"/>
                    <a:pt x="128587" y="261938"/>
                  </a:cubicBezTo>
                  <a:cubicBezTo>
                    <a:pt x="130112" y="268037"/>
                    <a:pt x="134697" y="288446"/>
                    <a:pt x="138112" y="295275"/>
                  </a:cubicBezTo>
                  <a:cubicBezTo>
                    <a:pt x="140672" y="300395"/>
                    <a:pt x="145077" y="304443"/>
                    <a:pt x="147637" y="309563"/>
                  </a:cubicBezTo>
                  <a:cubicBezTo>
                    <a:pt x="149882" y="314053"/>
                    <a:pt x="150422" y="319236"/>
                    <a:pt x="152400" y="323850"/>
                  </a:cubicBezTo>
                  <a:cubicBezTo>
                    <a:pt x="155197" y="330375"/>
                    <a:pt x="159128" y="336374"/>
                    <a:pt x="161925" y="342900"/>
                  </a:cubicBezTo>
                  <a:cubicBezTo>
                    <a:pt x="163902" y="347514"/>
                    <a:pt x="164710" y="352574"/>
                    <a:pt x="166687" y="357188"/>
                  </a:cubicBezTo>
                  <a:cubicBezTo>
                    <a:pt x="169484" y="363714"/>
                    <a:pt x="173719" y="369591"/>
                    <a:pt x="176212" y="376238"/>
                  </a:cubicBezTo>
                  <a:cubicBezTo>
                    <a:pt x="179055" y="383819"/>
                    <a:pt x="181312" y="401609"/>
                    <a:pt x="185737" y="409575"/>
                  </a:cubicBezTo>
                  <a:cubicBezTo>
                    <a:pt x="191296" y="419582"/>
                    <a:pt x="198437" y="428625"/>
                    <a:pt x="204787" y="438150"/>
                  </a:cubicBezTo>
                  <a:cubicBezTo>
                    <a:pt x="207962" y="442913"/>
                    <a:pt x="211367" y="447530"/>
                    <a:pt x="214312" y="452438"/>
                  </a:cubicBezTo>
                  <a:cubicBezTo>
                    <a:pt x="219075" y="460375"/>
                    <a:pt x="223046" y="468845"/>
                    <a:pt x="228600" y="476250"/>
                  </a:cubicBezTo>
                  <a:cubicBezTo>
                    <a:pt x="232641" y="481638"/>
                    <a:pt x="238125" y="485775"/>
                    <a:pt x="242887" y="490538"/>
                  </a:cubicBezTo>
                  <a:cubicBezTo>
                    <a:pt x="251257" y="515645"/>
                    <a:pt x="242119" y="495330"/>
                    <a:pt x="261937" y="519113"/>
                  </a:cubicBezTo>
                  <a:cubicBezTo>
                    <a:pt x="295082" y="558888"/>
                    <a:pt x="244016" y="505954"/>
                    <a:pt x="285750" y="547688"/>
                  </a:cubicBezTo>
                  <a:cubicBezTo>
                    <a:pt x="290512" y="557213"/>
                    <a:pt x="294865" y="566954"/>
                    <a:pt x="300037" y="576263"/>
                  </a:cubicBezTo>
                  <a:cubicBezTo>
                    <a:pt x="310109" y="594393"/>
                    <a:pt x="311475" y="589801"/>
                    <a:pt x="323850" y="609600"/>
                  </a:cubicBezTo>
                  <a:cubicBezTo>
                    <a:pt x="327613" y="615620"/>
                    <a:pt x="329249" y="622873"/>
                    <a:pt x="333375" y="628650"/>
                  </a:cubicBezTo>
                  <a:cubicBezTo>
                    <a:pt x="337290" y="634131"/>
                    <a:pt x="343747" y="637457"/>
                    <a:pt x="347662" y="642938"/>
                  </a:cubicBezTo>
                  <a:cubicBezTo>
                    <a:pt x="351788" y="648715"/>
                    <a:pt x="352691" y="656493"/>
                    <a:pt x="357187" y="661988"/>
                  </a:cubicBezTo>
                  <a:cubicBezTo>
                    <a:pt x="367139" y="674151"/>
                    <a:pt x="382440" y="681849"/>
                    <a:pt x="390525" y="695325"/>
                  </a:cubicBezTo>
                  <a:cubicBezTo>
                    <a:pt x="408277" y="724913"/>
                    <a:pt x="398266" y="712593"/>
                    <a:pt x="419100" y="733425"/>
                  </a:cubicBezTo>
                  <a:cubicBezTo>
                    <a:pt x="422275" y="739775"/>
                    <a:pt x="424190" y="746931"/>
                    <a:pt x="428625" y="752475"/>
                  </a:cubicBezTo>
                  <a:cubicBezTo>
                    <a:pt x="437040" y="762994"/>
                    <a:pt x="447675" y="771525"/>
                    <a:pt x="457200" y="781050"/>
                  </a:cubicBezTo>
                  <a:lnTo>
                    <a:pt x="471487" y="795338"/>
                  </a:lnTo>
                  <a:lnTo>
                    <a:pt x="500062" y="823913"/>
                  </a:lnTo>
                  <a:cubicBezTo>
                    <a:pt x="504825" y="828676"/>
                    <a:pt x="510614" y="832596"/>
                    <a:pt x="514350" y="838200"/>
                  </a:cubicBezTo>
                  <a:cubicBezTo>
                    <a:pt x="525803" y="855379"/>
                    <a:pt x="532875" y="868013"/>
                    <a:pt x="552450" y="881063"/>
                  </a:cubicBezTo>
                  <a:cubicBezTo>
                    <a:pt x="587922" y="904712"/>
                    <a:pt x="544356" y="874318"/>
                    <a:pt x="581025" y="904875"/>
                  </a:cubicBezTo>
                  <a:cubicBezTo>
                    <a:pt x="585422" y="908539"/>
                    <a:pt x="591265" y="910353"/>
                    <a:pt x="595312" y="914400"/>
                  </a:cubicBezTo>
                  <a:cubicBezTo>
                    <a:pt x="600925" y="920013"/>
                    <a:pt x="603987" y="927837"/>
                    <a:pt x="609600" y="933450"/>
                  </a:cubicBezTo>
                  <a:cubicBezTo>
                    <a:pt x="615213" y="939063"/>
                    <a:pt x="622623" y="942572"/>
                    <a:pt x="628650" y="947738"/>
                  </a:cubicBezTo>
                  <a:cubicBezTo>
                    <a:pt x="651351" y="967196"/>
                    <a:pt x="632922" y="958686"/>
                    <a:pt x="657225" y="966788"/>
                  </a:cubicBezTo>
                  <a:cubicBezTo>
                    <a:pt x="670359" y="979922"/>
                    <a:pt x="670328" y="981759"/>
                    <a:pt x="685800" y="990600"/>
                  </a:cubicBezTo>
                  <a:cubicBezTo>
                    <a:pt x="691964" y="994122"/>
                    <a:pt x="699170" y="995865"/>
                    <a:pt x="704850" y="1000125"/>
                  </a:cubicBezTo>
                  <a:cubicBezTo>
                    <a:pt x="712034" y="1005513"/>
                    <a:pt x="716593" y="1013955"/>
                    <a:pt x="723900" y="1019175"/>
                  </a:cubicBezTo>
                  <a:cubicBezTo>
                    <a:pt x="727985" y="1022093"/>
                    <a:pt x="733799" y="1021500"/>
                    <a:pt x="738187" y="1023938"/>
                  </a:cubicBezTo>
                  <a:cubicBezTo>
                    <a:pt x="748194" y="1029498"/>
                    <a:pt x="758667" y="1034894"/>
                    <a:pt x="766762" y="1042988"/>
                  </a:cubicBezTo>
                  <a:cubicBezTo>
                    <a:pt x="777294" y="1053519"/>
                    <a:pt x="782078" y="1060170"/>
                    <a:pt x="795337" y="1066800"/>
                  </a:cubicBezTo>
                  <a:cubicBezTo>
                    <a:pt x="799827" y="1069045"/>
                    <a:pt x="804862" y="1069975"/>
                    <a:pt x="809625" y="1071563"/>
                  </a:cubicBezTo>
                  <a:cubicBezTo>
                    <a:pt x="812800" y="1076325"/>
                    <a:pt x="814296" y="1082817"/>
                    <a:pt x="819150" y="1085850"/>
                  </a:cubicBezTo>
                  <a:cubicBezTo>
                    <a:pt x="827664" y="1091171"/>
                    <a:pt x="847725" y="1095375"/>
                    <a:pt x="847725" y="1095375"/>
                  </a:cubicBezTo>
                  <a:cubicBezTo>
                    <a:pt x="850900" y="1100138"/>
                    <a:pt x="852780" y="1106087"/>
                    <a:pt x="857250" y="1109663"/>
                  </a:cubicBezTo>
                  <a:cubicBezTo>
                    <a:pt x="861170" y="1112799"/>
                    <a:pt x="867987" y="1110875"/>
                    <a:pt x="871537" y="1114425"/>
                  </a:cubicBezTo>
                  <a:cubicBezTo>
                    <a:pt x="875087" y="1117975"/>
                    <a:pt x="872750" y="1125163"/>
                    <a:pt x="876300" y="1128713"/>
                  </a:cubicBezTo>
                  <a:cubicBezTo>
                    <a:pt x="893599" y="1146012"/>
                    <a:pt x="890587" y="1121161"/>
                    <a:pt x="890587" y="114300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55C7D28-91A6-42B0-8676-E91F4B23484C}"/>
                </a:ext>
              </a:extLst>
            </p:cNvPr>
            <p:cNvSpPr/>
            <p:nvPr/>
          </p:nvSpPr>
          <p:spPr bwMode="auto">
            <a:xfrm>
              <a:off x="7386638" y="3462338"/>
              <a:ext cx="100683" cy="1362075"/>
            </a:xfrm>
            <a:custGeom>
              <a:avLst/>
              <a:gdLst>
                <a:gd name="connsiteX0" fmla="*/ 19050 w 100683"/>
                <a:gd name="connsiteY0" fmla="*/ 0 h 1362075"/>
                <a:gd name="connsiteX1" fmla="*/ 4762 w 100683"/>
                <a:gd name="connsiteY1" fmla="*/ 133350 h 1362075"/>
                <a:gd name="connsiteX2" fmla="*/ 0 w 100683"/>
                <a:gd name="connsiteY2" fmla="*/ 471487 h 1362075"/>
                <a:gd name="connsiteX3" fmla="*/ 4762 w 100683"/>
                <a:gd name="connsiteY3" fmla="*/ 671512 h 1362075"/>
                <a:gd name="connsiteX4" fmla="*/ 9525 w 100683"/>
                <a:gd name="connsiteY4" fmla="*/ 690562 h 1362075"/>
                <a:gd name="connsiteX5" fmla="*/ 19050 w 100683"/>
                <a:gd name="connsiteY5" fmla="*/ 719137 h 1362075"/>
                <a:gd name="connsiteX6" fmla="*/ 23812 w 100683"/>
                <a:gd name="connsiteY6" fmla="*/ 747712 h 1362075"/>
                <a:gd name="connsiteX7" fmla="*/ 28575 w 100683"/>
                <a:gd name="connsiteY7" fmla="*/ 781050 h 1362075"/>
                <a:gd name="connsiteX8" fmla="*/ 42862 w 100683"/>
                <a:gd name="connsiteY8" fmla="*/ 819150 h 1362075"/>
                <a:gd name="connsiteX9" fmla="*/ 47625 w 100683"/>
                <a:gd name="connsiteY9" fmla="*/ 842962 h 1362075"/>
                <a:gd name="connsiteX10" fmla="*/ 57150 w 100683"/>
                <a:gd name="connsiteY10" fmla="*/ 871537 h 1362075"/>
                <a:gd name="connsiteX11" fmla="*/ 61912 w 100683"/>
                <a:gd name="connsiteY11" fmla="*/ 895350 h 1362075"/>
                <a:gd name="connsiteX12" fmla="*/ 71437 w 100683"/>
                <a:gd name="connsiteY12" fmla="*/ 923925 h 1362075"/>
                <a:gd name="connsiteX13" fmla="*/ 76200 w 100683"/>
                <a:gd name="connsiteY13" fmla="*/ 957262 h 1362075"/>
                <a:gd name="connsiteX14" fmla="*/ 80962 w 100683"/>
                <a:gd name="connsiteY14" fmla="*/ 971550 h 1362075"/>
                <a:gd name="connsiteX15" fmla="*/ 90487 w 100683"/>
                <a:gd name="connsiteY15" fmla="*/ 1014412 h 1362075"/>
                <a:gd name="connsiteX16" fmla="*/ 95250 w 100683"/>
                <a:gd name="connsiteY16" fmla="*/ 1066800 h 1362075"/>
                <a:gd name="connsiteX17" fmla="*/ 100012 w 100683"/>
                <a:gd name="connsiteY17" fmla="*/ 1081087 h 1362075"/>
                <a:gd name="connsiteX18" fmla="*/ 100012 w 100683"/>
                <a:gd name="connsiteY18" fmla="*/ 1362075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683" h="1362075">
                  <a:moveTo>
                    <a:pt x="19050" y="0"/>
                  </a:moveTo>
                  <a:cubicBezTo>
                    <a:pt x="9125" y="124066"/>
                    <a:pt x="22116" y="81291"/>
                    <a:pt x="4762" y="133350"/>
                  </a:cubicBezTo>
                  <a:cubicBezTo>
                    <a:pt x="3175" y="246062"/>
                    <a:pt x="0" y="358763"/>
                    <a:pt x="0" y="471487"/>
                  </a:cubicBezTo>
                  <a:cubicBezTo>
                    <a:pt x="0" y="538181"/>
                    <a:pt x="1865" y="604881"/>
                    <a:pt x="4762" y="671512"/>
                  </a:cubicBezTo>
                  <a:cubicBezTo>
                    <a:pt x="5046" y="678051"/>
                    <a:pt x="7644" y="684293"/>
                    <a:pt x="9525" y="690562"/>
                  </a:cubicBezTo>
                  <a:cubicBezTo>
                    <a:pt x="12410" y="700179"/>
                    <a:pt x="19050" y="719137"/>
                    <a:pt x="19050" y="719137"/>
                  </a:cubicBezTo>
                  <a:cubicBezTo>
                    <a:pt x="20637" y="728662"/>
                    <a:pt x="22344" y="738168"/>
                    <a:pt x="23812" y="747712"/>
                  </a:cubicBezTo>
                  <a:cubicBezTo>
                    <a:pt x="25519" y="758807"/>
                    <a:pt x="26373" y="770042"/>
                    <a:pt x="28575" y="781050"/>
                  </a:cubicBezTo>
                  <a:cubicBezTo>
                    <a:pt x="30426" y="790307"/>
                    <a:pt x="41033" y="813055"/>
                    <a:pt x="42862" y="819150"/>
                  </a:cubicBezTo>
                  <a:cubicBezTo>
                    <a:pt x="45188" y="826903"/>
                    <a:pt x="45495" y="835153"/>
                    <a:pt x="47625" y="842962"/>
                  </a:cubicBezTo>
                  <a:cubicBezTo>
                    <a:pt x="50267" y="852648"/>
                    <a:pt x="55181" y="861692"/>
                    <a:pt x="57150" y="871537"/>
                  </a:cubicBezTo>
                  <a:cubicBezTo>
                    <a:pt x="58737" y="879475"/>
                    <a:pt x="59782" y="887540"/>
                    <a:pt x="61912" y="895350"/>
                  </a:cubicBezTo>
                  <a:cubicBezTo>
                    <a:pt x="64554" y="905036"/>
                    <a:pt x="71437" y="923925"/>
                    <a:pt x="71437" y="923925"/>
                  </a:cubicBezTo>
                  <a:cubicBezTo>
                    <a:pt x="73025" y="935037"/>
                    <a:pt x="73999" y="946255"/>
                    <a:pt x="76200" y="957262"/>
                  </a:cubicBezTo>
                  <a:cubicBezTo>
                    <a:pt x="77185" y="962185"/>
                    <a:pt x="79583" y="966723"/>
                    <a:pt x="80962" y="971550"/>
                  </a:cubicBezTo>
                  <a:cubicBezTo>
                    <a:pt x="85449" y="987254"/>
                    <a:pt x="87211" y="998030"/>
                    <a:pt x="90487" y="1014412"/>
                  </a:cubicBezTo>
                  <a:cubicBezTo>
                    <a:pt x="92075" y="1031875"/>
                    <a:pt x="92770" y="1049442"/>
                    <a:pt x="95250" y="1066800"/>
                  </a:cubicBezTo>
                  <a:cubicBezTo>
                    <a:pt x="95960" y="1071769"/>
                    <a:pt x="99931" y="1076068"/>
                    <a:pt x="100012" y="1081087"/>
                  </a:cubicBezTo>
                  <a:cubicBezTo>
                    <a:pt x="101522" y="1174737"/>
                    <a:pt x="100012" y="1268412"/>
                    <a:pt x="100012" y="1362075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E05BCA59-5EAD-46E9-B820-9A4657E31A50}"/>
                </a:ext>
              </a:extLst>
            </p:cNvPr>
            <p:cNvSpPr/>
            <p:nvPr/>
          </p:nvSpPr>
          <p:spPr bwMode="auto">
            <a:xfrm>
              <a:off x="7386638" y="3881438"/>
              <a:ext cx="514350" cy="42862"/>
            </a:xfrm>
            <a:custGeom>
              <a:avLst/>
              <a:gdLst>
                <a:gd name="connsiteX0" fmla="*/ 0 w 514350"/>
                <a:gd name="connsiteY0" fmla="*/ 19050 h 42862"/>
                <a:gd name="connsiteX1" fmla="*/ 52387 w 514350"/>
                <a:gd name="connsiteY1" fmla="*/ 38100 h 42862"/>
                <a:gd name="connsiteX2" fmla="*/ 80962 w 514350"/>
                <a:gd name="connsiteY2" fmla="*/ 42862 h 42862"/>
                <a:gd name="connsiteX3" fmla="*/ 342900 w 514350"/>
                <a:gd name="connsiteY3" fmla="*/ 38100 h 42862"/>
                <a:gd name="connsiteX4" fmla="*/ 361950 w 514350"/>
                <a:gd name="connsiteY4" fmla="*/ 33337 h 42862"/>
                <a:gd name="connsiteX5" fmla="*/ 385762 w 514350"/>
                <a:gd name="connsiteY5" fmla="*/ 28575 h 42862"/>
                <a:gd name="connsiteX6" fmla="*/ 452437 w 514350"/>
                <a:gd name="connsiteY6" fmla="*/ 19050 h 42862"/>
                <a:gd name="connsiteX7" fmla="*/ 466725 w 514350"/>
                <a:gd name="connsiteY7" fmla="*/ 14287 h 42862"/>
                <a:gd name="connsiteX8" fmla="*/ 509587 w 514350"/>
                <a:gd name="connsiteY8" fmla="*/ 4762 h 42862"/>
                <a:gd name="connsiteX9" fmla="*/ 514350 w 514350"/>
                <a:gd name="connsiteY9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42862">
                  <a:moveTo>
                    <a:pt x="0" y="19050"/>
                  </a:moveTo>
                  <a:cubicBezTo>
                    <a:pt x="10823" y="23379"/>
                    <a:pt x="41905" y="36353"/>
                    <a:pt x="52387" y="38100"/>
                  </a:cubicBezTo>
                  <a:lnTo>
                    <a:pt x="80962" y="42862"/>
                  </a:lnTo>
                  <a:lnTo>
                    <a:pt x="342900" y="38100"/>
                  </a:lnTo>
                  <a:cubicBezTo>
                    <a:pt x="349442" y="37878"/>
                    <a:pt x="355560" y="34757"/>
                    <a:pt x="361950" y="33337"/>
                  </a:cubicBezTo>
                  <a:cubicBezTo>
                    <a:pt x="369852" y="31581"/>
                    <a:pt x="377767" y="29837"/>
                    <a:pt x="385762" y="28575"/>
                  </a:cubicBezTo>
                  <a:cubicBezTo>
                    <a:pt x="407938" y="25074"/>
                    <a:pt x="452437" y="19050"/>
                    <a:pt x="452437" y="19050"/>
                  </a:cubicBezTo>
                  <a:cubicBezTo>
                    <a:pt x="457200" y="17462"/>
                    <a:pt x="461824" y="15376"/>
                    <a:pt x="466725" y="14287"/>
                  </a:cubicBezTo>
                  <a:cubicBezTo>
                    <a:pt x="479905" y="11358"/>
                    <a:pt x="496717" y="11197"/>
                    <a:pt x="509587" y="4762"/>
                  </a:cubicBezTo>
                  <a:cubicBezTo>
                    <a:pt x="511595" y="3758"/>
                    <a:pt x="512762" y="1587"/>
                    <a:pt x="514350" y="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39E320E2-18B3-443F-B47C-FB8574ECA3DB}"/>
                </a:ext>
              </a:extLst>
            </p:cNvPr>
            <p:cNvSpPr/>
            <p:nvPr/>
          </p:nvSpPr>
          <p:spPr bwMode="auto">
            <a:xfrm>
              <a:off x="7852771" y="4233863"/>
              <a:ext cx="314917" cy="590550"/>
            </a:xfrm>
            <a:custGeom>
              <a:avLst/>
              <a:gdLst>
                <a:gd name="connsiteX0" fmla="*/ 314917 w 314917"/>
                <a:gd name="connsiteY0" fmla="*/ 0 h 590550"/>
                <a:gd name="connsiteX1" fmla="*/ 295867 w 314917"/>
                <a:gd name="connsiteY1" fmla="*/ 23812 h 590550"/>
                <a:gd name="connsiteX2" fmla="*/ 286342 w 314917"/>
                <a:gd name="connsiteY2" fmla="*/ 38100 h 590550"/>
                <a:gd name="connsiteX3" fmla="*/ 272054 w 314917"/>
                <a:gd name="connsiteY3" fmla="*/ 47625 h 590550"/>
                <a:gd name="connsiteX4" fmla="*/ 253004 w 314917"/>
                <a:gd name="connsiteY4" fmla="*/ 76200 h 590550"/>
                <a:gd name="connsiteX5" fmla="*/ 243479 w 314917"/>
                <a:gd name="connsiteY5" fmla="*/ 90487 h 590550"/>
                <a:gd name="connsiteX6" fmla="*/ 229192 w 314917"/>
                <a:gd name="connsiteY6" fmla="*/ 109537 h 590550"/>
                <a:gd name="connsiteX7" fmla="*/ 195854 w 314917"/>
                <a:gd name="connsiteY7" fmla="*/ 147637 h 590550"/>
                <a:gd name="connsiteX8" fmla="*/ 162517 w 314917"/>
                <a:gd name="connsiteY8" fmla="*/ 190500 h 590550"/>
                <a:gd name="connsiteX9" fmla="*/ 143467 w 314917"/>
                <a:gd name="connsiteY9" fmla="*/ 219075 h 590550"/>
                <a:gd name="connsiteX10" fmla="*/ 124417 w 314917"/>
                <a:gd name="connsiteY10" fmla="*/ 242887 h 590550"/>
                <a:gd name="connsiteX11" fmla="*/ 119654 w 314917"/>
                <a:gd name="connsiteY11" fmla="*/ 257175 h 590550"/>
                <a:gd name="connsiteX12" fmla="*/ 105367 w 314917"/>
                <a:gd name="connsiteY12" fmla="*/ 271462 h 590550"/>
                <a:gd name="connsiteX13" fmla="*/ 95842 w 314917"/>
                <a:gd name="connsiteY13" fmla="*/ 285750 h 590550"/>
                <a:gd name="connsiteX14" fmla="*/ 91079 w 314917"/>
                <a:gd name="connsiteY14" fmla="*/ 304800 h 590550"/>
                <a:gd name="connsiteX15" fmla="*/ 72029 w 314917"/>
                <a:gd name="connsiteY15" fmla="*/ 333375 h 590550"/>
                <a:gd name="connsiteX16" fmla="*/ 52979 w 314917"/>
                <a:gd name="connsiteY16" fmla="*/ 361950 h 590550"/>
                <a:gd name="connsiteX17" fmla="*/ 43454 w 314917"/>
                <a:gd name="connsiteY17" fmla="*/ 376237 h 590550"/>
                <a:gd name="connsiteX18" fmla="*/ 33929 w 314917"/>
                <a:gd name="connsiteY18" fmla="*/ 390525 h 590550"/>
                <a:gd name="connsiteX19" fmla="*/ 14879 w 314917"/>
                <a:gd name="connsiteY19" fmla="*/ 433387 h 590550"/>
                <a:gd name="connsiteX20" fmla="*/ 5354 w 314917"/>
                <a:gd name="connsiteY20" fmla="*/ 471487 h 590550"/>
                <a:gd name="connsiteX21" fmla="*/ 592 w 314917"/>
                <a:gd name="connsiteY21" fmla="*/ 490537 h 590550"/>
                <a:gd name="connsiteX22" fmla="*/ 592 w 314917"/>
                <a:gd name="connsiteY2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4917" h="590550">
                  <a:moveTo>
                    <a:pt x="314917" y="0"/>
                  </a:moveTo>
                  <a:cubicBezTo>
                    <a:pt x="308567" y="7937"/>
                    <a:pt x="301966" y="15680"/>
                    <a:pt x="295867" y="23812"/>
                  </a:cubicBezTo>
                  <a:cubicBezTo>
                    <a:pt x="292433" y="28391"/>
                    <a:pt x="290389" y="34053"/>
                    <a:pt x="286342" y="38100"/>
                  </a:cubicBezTo>
                  <a:cubicBezTo>
                    <a:pt x="282295" y="42147"/>
                    <a:pt x="276817" y="44450"/>
                    <a:pt x="272054" y="47625"/>
                  </a:cubicBezTo>
                  <a:lnTo>
                    <a:pt x="253004" y="76200"/>
                  </a:lnTo>
                  <a:cubicBezTo>
                    <a:pt x="249829" y="80962"/>
                    <a:pt x="246913" y="85908"/>
                    <a:pt x="243479" y="90487"/>
                  </a:cubicBezTo>
                  <a:cubicBezTo>
                    <a:pt x="238717" y="96837"/>
                    <a:pt x="233744" y="103034"/>
                    <a:pt x="229192" y="109537"/>
                  </a:cubicBezTo>
                  <a:cubicBezTo>
                    <a:pt x="204884" y="144263"/>
                    <a:pt x="220709" y="131068"/>
                    <a:pt x="195854" y="147637"/>
                  </a:cubicBezTo>
                  <a:cubicBezTo>
                    <a:pt x="173068" y="181816"/>
                    <a:pt x="184898" y="168117"/>
                    <a:pt x="162517" y="190500"/>
                  </a:cubicBezTo>
                  <a:cubicBezTo>
                    <a:pt x="151192" y="224471"/>
                    <a:pt x="167250" y="183401"/>
                    <a:pt x="143467" y="219075"/>
                  </a:cubicBezTo>
                  <a:cubicBezTo>
                    <a:pt x="125065" y="246678"/>
                    <a:pt x="156368" y="221586"/>
                    <a:pt x="124417" y="242887"/>
                  </a:cubicBezTo>
                  <a:cubicBezTo>
                    <a:pt x="122829" y="247650"/>
                    <a:pt x="122439" y="252998"/>
                    <a:pt x="119654" y="257175"/>
                  </a:cubicBezTo>
                  <a:cubicBezTo>
                    <a:pt x="115918" y="262779"/>
                    <a:pt x="109679" y="266288"/>
                    <a:pt x="105367" y="271462"/>
                  </a:cubicBezTo>
                  <a:cubicBezTo>
                    <a:pt x="101703" y="275859"/>
                    <a:pt x="99017" y="280987"/>
                    <a:pt x="95842" y="285750"/>
                  </a:cubicBezTo>
                  <a:cubicBezTo>
                    <a:pt x="94254" y="292100"/>
                    <a:pt x="94006" y="298946"/>
                    <a:pt x="91079" y="304800"/>
                  </a:cubicBezTo>
                  <a:cubicBezTo>
                    <a:pt x="85959" y="315039"/>
                    <a:pt x="78379" y="323850"/>
                    <a:pt x="72029" y="333375"/>
                  </a:cubicBezTo>
                  <a:lnTo>
                    <a:pt x="52979" y="361950"/>
                  </a:lnTo>
                  <a:lnTo>
                    <a:pt x="43454" y="376237"/>
                  </a:lnTo>
                  <a:lnTo>
                    <a:pt x="33929" y="390525"/>
                  </a:lnTo>
                  <a:cubicBezTo>
                    <a:pt x="22594" y="424530"/>
                    <a:pt x="29973" y="410746"/>
                    <a:pt x="14879" y="433387"/>
                  </a:cubicBezTo>
                  <a:cubicBezTo>
                    <a:pt x="6370" y="458916"/>
                    <a:pt x="13016" y="437009"/>
                    <a:pt x="5354" y="471487"/>
                  </a:cubicBezTo>
                  <a:cubicBezTo>
                    <a:pt x="3934" y="477877"/>
                    <a:pt x="854" y="483997"/>
                    <a:pt x="592" y="490537"/>
                  </a:cubicBezTo>
                  <a:cubicBezTo>
                    <a:pt x="-740" y="523848"/>
                    <a:pt x="592" y="557212"/>
                    <a:pt x="592" y="59055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78A2D865-1E8A-46CB-87F5-8CCC8DE48DA4}"/>
                </a:ext>
              </a:extLst>
            </p:cNvPr>
            <p:cNvSpPr/>
            <p:nvPr/>
          </p:nvSpPr>
          <p:spPr bwMode="auto">
            <a:xfrm>
              <a:off x="7024688" y="4310063"/>
              <a:ext cx="409602" cy="147637"/>
            </a:xfrm>
            <a:custGeom>
              <a:avLst/>
              <a:gdLst>
                <a:gd name="connsiteX0" fmla="*/ 0 w 409602"/>
                <a:gd name="connsiteY0" fmla="*/ 142875 h 147637"/>
                <a:gd name="connsiteX1" fmla="*/ 23812 w 409602"/>
                <a:gd name="connsiteY1" fmla="*/ 147637 h 147637"/>
                <a:gd name="connsiteX2" fmla="*/ 95250 w 409602"/>
                <a:gd name="connsiteY2" fmla="*/ 133350 h 147637"/>
                <a:gd name="connsiteX3" fmla="*/ 109537 w 409602"/>
                <a:gd name="connsiteY3" fmla="*/ 128587 h 147637"/>
                <a:gd name="connsiteX4" fmla="*/ 123825 w 409602"/>
                <a:gd name="connsiteY4" fmla="*/ 119062 h 147637"/>
                <a:gd name="connsiteX5" fmla="*/ 171450 w 409602"/>
                <a:gd name="connsiteY5" fmla="*/ 104775 h 147637"/>
                <a:gd name="connsiteX6" fmla="*/ 214312 w 409602"/>
                <a:gd name="connsiteY6" fmla="*/ 90487 h 147637"/>
                <a:gd name="connsiteX7" fmla="*/ 228600 w 409602"/>
                <a:gd name="connsiteY7" fmla="*/ 85725 h 147637"/>
                <a:gd name="connsiteX8" fmla="*/ 280987 w 409602"/>
                <a:gd name="connsiteY8" fmla="*/ 76200 h 147637"/>
                <a:gd name="connsiteX9" fmla="*/ 309562 w 409602"/>
                <a:gd name="connsiteY9" fmla="*/ 66675 h 147637"/>
                <a:gd name="connsiteX10" fmla="*/ 338137 w 409602"/>
                <a:gd name="connsiteY10" fmla="*/ 47625 h 147637"/>
                <a:gd name="connsiteX11" fmla="*/ 381000 w 409602"/>
                <a:gd name="connsiteY11" fmla="*/ 23812 h 147637"/>
                <a:gd name="connsiteX12" fmla="*/ 395287 w 409602"/>
                <a:gd name="connsiteY12" fmla="*/ 14287 h 147637"/>
                <a:gd name="connsiteX13" fmla="*/ 409575 w 409602"/>
                <a:gd name="connsiteY1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602" h="147637">
                  <a:moveTo>
                    <a:pt x="0" y="142875"/>
                  </a:moveTo>
                  <a:cubicBezTo>
                    <a:pt x="7937" y="144462"/>
                    <a:pt x="15718" y="147637"/>
                    <a:pt x="23812" y="147637"/>
                  </a:cubicBezTo>
                  <a:cubicBezTo>
                    <a:pt x="59040" y="147637"/>
                    <a:pt x="65339" y="143321"/>
                    <a:pt x="95250" y="133350"/>
                  </a:cubicBezTo>
                  <a:cubicBezTo>
                    <a:pt x="100012" y="131762"/>
                    <a:pt x="105360" y="131372"/>
                    <a:pt x="109537" y="128587"/>
                  </a:cubicBezTo>
                  <a:cubicBezTo>
                    <a:pt x="114300" y="125412"/>
                    <a:pt x="118594" y="121387"/>
                    <a:pt x="123825" y="119062"/>
                  </a:cubicBezTo>
                  <a:cubicBezTo>
                    <a:pt x="147146" y="108697"/>
                    <a:pt x="150133" y="111170"/>
                    <a:pt x="171450" y="104775"/>
                  </a:cubicBezTo>
                  <a:cubicBezTo>
                    <a:pt x="171517" y="104755"/>
                    <a:pt x="207135" y="92879"/>
                    <a:pt x="214312" y="90487"/>
                  </a:cubicBezTo>
                  <a:cubicBezTo>
                    <a:pt x="219075" y="88899"/>
                    <a:pt x="223730" y="86943"/>
                    <a:pt x="228600" y="85725"/>
                  </a:cubicBezTo>
                  <a:cubicBezTo>
                    <a:pt x="258540" y="78239"/>
                    <a:pt x="241170" y="81888"/>
                    <a:pt x="280987" y="76200"/>
                  </a:cubicBezTo>
                  <a:cubicBezTo>
                    <a:pt x="290512" y="73025"/>
                    <a:pt x="301208" y="72244"/>
                    <a:pt x="309562" y="66675"/>
                  </a:cubicBezTo>
                  <a:cubicBezTo>
                    <a:pt x="319087" y="60325"/>
                    <a:pt x="327277" y="51245"/>
                    <a:pt x="338137" y="47625"/>
                  </a:cubicBezTo>
                  <a:cubicBezTo>
                    <a:pt x="363285" y="39242"/>
                    <a:pt x="348249" y="45647"/>
                    <a:pt x="381000" y="23812"/>
                  </a:cubicBezTo>
                  <a:lnTo>
                    <a:pt x="395287" y="14287"/>
                  </a:lnTo>
                  <a:cubicBezTo>
                    <a:pt x="410896" y="3881"/>
                    <a:pt x="409575" y="10486"/>
                    <a:pt x="409575" y="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D19120-314B-4DDE-9E12-5F3D2F35410C}"/>
                </a:ext>
              </a:extLst>
            </p:cNvPr>
            <p:cNvSpPr/>
            <p:nvPr/>
          </p:nvSpPr>
          <p:spPr bwMode="auto">
            <a:xfrm>
              <a:off x="6732240" y="3652267"/>
              <a:ext cx="1692693" cy="1072877"/>
            </a:xfrm>
            <a:prstGeom prst="ellipse">
              <a:avLst/>
            </a:prstGeom>
            <a:solidFill>
              <a:srgbClr val="C00000">
                <a:alpha val="20000"/>
              </a:srgb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4923D8-F36D-4D3D-9F94-70C3DA7D8F12}"/>
                    </a:ext>
                  </a:extLst>
                </p:cNvPr>
                <p:cNvSpPr txBox="1"/>
                <p:nvPr/>
              </p:nvSpPr>
              <p:spPr>
                <a:xfrm>
                  <a:off x="6542381" y="3616092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4923D8-F36D-4D3D-9F94-70C3DA7D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381" y="3616092"/>
                  <a:ext cx="35532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375EEB-32F3-4191-8319-FF410EDCFC12}"/>
                    </a:ext>
                  </a:extLst>
                </p:cNvPr>
                <p:cNvSpPr txBox="1"/>
                <p:nvPr/>
              </p:nvSpPr>
              <p:spPr>
                <a:xfrm>
                  <a:off x="6664944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375EEB-32F3-4191-8319-FF410EDCF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944" y="4489375"/>
                  <a:ext cx="35532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3F4787-A71E-427B-BF72-DE2E8CA09557}"/>
                    </a:ext>
                  </a:extLst>
                </p:cNvPr>
                <p:cNvSpPr txBox="1"/>
                <p:nvPr/>
              </p:nvSpPr>
              <p:spPr>
                <a:xfrm>
                  <a:off x="7024984" y="3841303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3F4787-A71E-427B-BF72-DE2E8CA09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984" y="3841303"/>
                  <a:ext cx="35532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FE439ED-E587-45C9-8E21-632D5B5A56B9}"/>
                    </a:ext>
                  </a:extLst>
                </p:cNvPr>
                <p:cNvSpPr txBox="1"/>
                <p:nvPr/>
              </p:nvSpPr>
              <p:spPr>
                <a:xfrm>
                  <a:off x="7096992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FE439ED-E587-45C9-8E21-632D5B5A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992" y="4489375"/>
                  <a:ext cx="355328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8BBEB4-BA8C-4EB3-BC9F-7F2CB072CFB6}"/>
                    </a:ext>
                  </a:extLst>
                </p:cNvPr>
                <p:cNvSpPr txBox="1"/>
                <p:nvPr/>
              </p:nvSpPr>
              <p:spPr>
                <a:xfrm>
                  <a:off x="7400922" y="3508497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8BBEB4-BA8C-4EB3-BC9F-7F2CB072C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922" y="3508497"/>
                  <a:ext cx="35532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5B50847-ED6E-4224-93EE-1DE5287ED9E4}"/>
                    </a:ext>
                  </a:extLst>
                </p:cNvPr>
                <p:cNvSpPr txBox="1"/>
                <p:nvPr/>
              </p:nvSpPr>
              <p:spPr>
                <a:xfrm>
                  <a:off x="7601048" y="4077072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5B50847-ED6E-4224-93EE-1DE5287ED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048" y="4077072"/>
                  <a:ext cx="355328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9829D7-CC21-4E85-BE31-F12444A7D41E}"/>
                    </a:ext>
                  </a:extLst>
                </p:cNvPr>
                <p:cNvSpPr txBox="1"/>
                <p:nvPr/>
              </p:nvSpPr>
              <p:spPr>
                <a:xfrm>
                  <a:off x="8177112" y="3573016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9829D7-CC21-4E85-BE31-F12444A7D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12" y="3573016"/>
                  <a:ext cx="35532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0D5FB4-BF87-417E-BE9C-52958D5716AD}"/>
                    </a:ext>
                  </a:extLst>
                </p:cNvPr>
                <p:cNvSpPr txBox="1"/>
                <p:nvPr/>
              </p:nvSpPr>
              <p:spPr>
                <a:xfrm>
                  <a:off x="8100392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0D5FB4-BF87-417E-BE9C-52958D571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89375"/>
                  <a:ext cx="35532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E79B71-AF2B-405F-ABD0-71B81596FE26}"/>
                    </a:ext>
                  </a:extLst>
                </p:cNvPr>
                <p:cNvSpPr txBox="1"/>
                <p:nvPr/>
              </p:nvSpPr>
              <p:spPr>
                <a:xfrm>
                  <a:off x="7380312" y="4005064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E79B71-AF2B-405F-ABD0-71B81596F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4005064"/>
                  <a:ext cx="35532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791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Bayes’ Theorem</a:t>
                </a:r>
                <a:endParaRPr lang="en-US" altLang="ko-KR" sz="800" dirty="0"/>
              </a:p>
              <a:p>
                <a:pPr lvl="1"/>
                <a:r>
                  <a:rPr lang="en-US" altLang="ko-KR" dirty="0"/>
                  <a:t>Bayes’ rule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		</a:t>
                </a:r>
                <a:r>
                  <a:rPr lang="en-US" altLang="ko-KR" dirty="0">
                    <a:solidFill>
                      <a:srgbClr val="00B0F0"/>
                    </a:solidFill>
                    <a:latin typeface="Ink Free" panose="03080402000500000000" pitchFamily="66" charset="0"/>
                  </a:rPr>
                  <a:t>conditional probability</a:t>
                </a:r>
              </a:p>
              <a:p>
                <a:pPr marL="1973263" lvl="3" indent="-114935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𝑀𝐷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</m:oMath>
                </a14:m>
                <a:r>
                  <a:rPr lang="en-US" altLang="ko-KR" dirty="0"/>
                  <a:t>		</a:t>
                </a:r>
                <a:r>
                  <a:rPr lang="en-US" altLang="ko-KR" dirty="0">
                    <a:solidFill>
                      <a:srgbClr val="00B0F0"/>
                    </a:solidFill>
                    <a:latin typeface="Ink Free" panose="03080402000500000000" pitchFamily="66" charset="0"/>
                  </a:rPr>
                  <a:t>total probability</a:t>
                </a:r>
              </a:p>
              <a:p>
                <a:pPr marL="1973263" lvl="3" indent="-114935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</m:oMath>
                </a14:m>
                <a:r>
                  <a:rPr lang="en-US" altLang="ko-KR" dirty="0"/>
                  <a:t>	</a:t>
                </a:r>
                <a:r>
                  <a:rPr lang="en-US" altLang="ko-KR" dirty="0">
                    <a:latin typeface="Ink Free" panose="03080402000500000000" pitchFamily="66" charset="0"/>
                  </a:rPr>
                  <a:t> </a:t>
                </a:r>
                <a:r>
                  <a:rPr lang="en-US" altLang="ko-KR" dirty="0">
                    <a:solidFill>
                      <a:srgbClr val="00B0F0"/>
                    </a:solidFill>
                    <a:latin typeface="Ink Free" panose="03080402000500000000" pitchFamily="66" charset="0"/>
                  </a:rPr>
                  <a:t>conditional probability</a:t>
                </a:r>
                <a:endParaRPr lang="en-US" altLang="ko-KR" dirty="0">
                  <a:solidFill>
                    <a:srgbClr val="00B0F0"/>
                  </a:solidFill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prior distribution or </a:t>
                </a:r>
                <a:r>
                  <a:rPr lang="en-US" altLang="ko-KR" i="1" dirty="0"/>
                  <a:t>a priori</a:t>
                </a:r>
                <a:r>
                  <a:rPr lang="en-US" altLang="ko-KR" dirty="0"/>
                  <a:t> information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likelihood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: posterior distribution or update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400" dirty="0"/>
              </a:p>
              <a:p>
                <a:pPr lvl="3"/>
                <a:endParaRPr lang="en-US" altLang="ko-KR" sz="800" dirty="0"/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Geophysical view point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Conversion of the inverse problem into the forward problem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is a set of observations and</a:t>
                </a:r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the model parameters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: inversion of model parameter from observation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: forward calculation for a given set of model parameters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To apply the Bayes’ theorem, we need the distribution of model parameters, </a:t>
                </a:r>
                <a:r>
                  <a:rPr lang="en-US" altLang="ko-KR" i="1" dirty="0">
                    <a:solidFill>
                      <a:srgbClr val="006600"/>
                    </a:solidFill>
                  </a:rPr>
                  <a:t>a priori 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information, which is not generally known</a:t>
                </a:r>
                <a:endParaRPr lang="ko-KR" altLang="en-US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227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/>
                <a:r>
                  <a:rPr lang="en-US" altLang="ko-KR" dirty="0"/>
                  <a:t>More comments</a:t>
                </a:r>
              </a:p>
              <a:p>
                <a:pPr lvl="2"/>
                <a:r>
                  <a:rPr lang="en-US" altLang="ko-KR" dirty="0"/>
                  <a:t>Given a set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dirty="0"/>
                  <a:t>, the numerator,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r>
                  <a:rPr lang="en-US" altLang="ko-KR" dirty="0"/>
                  <a:t> is a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pure number</a:t>
                </a:r>
              </a:p>
              <a:p>
                <a:pPr lvl="2"/>
                <a:r>
                  <a:rPr lang="en-US" altLang="ko-KR" dirty="0"/>
                  <a:t>Therefore, the following notation is frequently found</a:t>
                </a:r>
              </a:p>
              <a:p>
                <a:pPr lvl="3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)∝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or equally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can be interpreted as a distribution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improved by the observation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sz="400" dirty="0"/>
              </a:p>
              <a:p>
                <a:pPr lvl="1"/>
                <a:r>
                  <a:rPr lang="en-US" altLang="ko-KR" dirty="0"/>
                  <a:t>Bayesian distribution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endParaRPr lang="en-US" altLang="ko-KR" dirty="0"/>
              </a:p>
              <a:p>
                <a:pPr marL="642938" lvl="2" indent="0">
                  <a:buNone/>
                </a:pPr>
                <a:r>
                  <a:rPr lang="en-US" altLang="ko-KR" dirty="0"/>
                  <a:t>   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nary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ko-KR" b="0" dirty="0"/>
                  <a:t>, the Bayesian distribution, can be interpreted as a weighted average of all possible density functions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ko-KR" b="0" i="1" dirty="0"/>
                  <a:t> </a:t>
                </a:r>
                <a:r>
                  <a:rPr lang="en-US" altLang="ko-KR" b="0" dirty="0"/>
                  <a:t>which are associated with different values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ko-KR" b="0" dirty="0"/>
              </a:p>
              <a:p>
                <a:pPr lvl="2"/>
                <a:r>
                  <a:rPr lang="en-US" altLang="ko-KR" dirty="0"/>
                  <a:t>Here, the weight is the posterior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 which were improved or updated distribution by the Bayes’ rule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67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/>
                <a:r>
                  <a:rPr lang="en-US" altLang="ko-KR" dirty="0"/>
                  <a:t>Example 1: Simple application of the Bayes’ rule (Cornell, 1972)</a:t>
                </a:r>
              </a:p>
              <a:p>
                <a:pPr marL="895350" lvl="2" indent="-252413"/>
                <a:r>
                  <a:rPr lang="en-US" altLang="ko-KR" dirty="0"/>
                  <a:t>Problem</a:t>
                </a:r>
              </a:p>
              <a:p>
                <a:pPr marL="1076325" lvl="3" indent="-252413"/>
                <a:r>
                  <a:rPr lang="en-US" altLang="ko-KR" dirty="0"/>
                  <a:t>Reliability verification of a component which has never been designed, built, or tested before</a:t>
                </a:r>
              </a:p>
              <a:p>
                <a:pPr marL="895350" lvl="2" indent="-252413"/>
                <a:r>
                  <a:rPr lang="en-US" altLang="ko-KR" dirty="0"/>
                  <a:t>Assumption</a:t>
                </a:r>
              </a:p>
              <a:p>
                <a:pPr lvl="3" indent="-166688"/>
                <a:r>
                  <a:rPr lang="en-US" altLang="ko-KR" dirty="0"/>
                  <a:t>The failure of the component follows the Poisson process with the failure rate (number of failure per hour)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marL="1349375" lvl="4" indent="-166688"/>
                <a:r>
                  <a:rPr lang="en-US" altLang="ko-KR" dirty="0"/>
                  <a:t>Distribution of inter-failure time: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=0.001</m:t>
                    </m:r>
                  </m:oMath>
                </a14:m>
                <a:r>
                  <a:rPr lang="en-US" altLang="ko-KR" dirty="0"/>
                  <a:t> if the design team did successful job;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=0.01 </m:t>
                    </m:r>
                  </m:oMath>
                </a14:m>
                <a:r>
                  <a:rPr lang="en-US" altLang="ko-KR" dirty="0"/>
                  <a:t>otherwise</a:t>
                </a:r>
              </a:p>
              <a:p>
                <a:pPr lvl="3"/>
                <a:r>
                  <a:rPr lang="en-US" altLang="ko-KR" dirty="0"/>
                  <a:t>The reliability engineer knows, from his information on the design team (prior information),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A single specimen has been tested for 300 hours 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), then the test was terminated for economic reasons</a:t>
                </a:r>
              </a:p>
              <a:p>
                <a:pPr lvl="2"/>
                <a:r>
                  <a:rPr lang="en-US" altLang="ko-KR" dirty="0"/>
                  <a:t>Evaluation</a:t>
                </a:r>
              </a:p>
              <a:p>
                <a:pPr lvl="3"/>
                <a:r>
                  <a:rPr lang="en-US" altLang="ko-KR" dirty="0"/>
                  <a:t>The probability of observing a lifetime in excess of 300 hours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&gt;300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300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ko-KR" dirty="0"/>
                  <a:t> ; call this event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then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2155825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300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</m:t>
                            </m:r>
                          </m:den>
                        </m:f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0.9=0.741×0.9=0.247</m:t>
                    </m:r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12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Example 1: Simple application of the Bayes’ rule (Continued)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2155825" lvl="3" indent="0">
                  <a:buClr>
                    <a:schemeClr val="bg2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300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0.1=0.0498×0.1=0.005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The absolute values of these posterior probabilities are found by normalizing;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0.247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0.247+0.005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=0.976=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005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0.247+0.005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024=</m:t>
                    </m:r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Interpretation</a:t>
                </a:r>
              </a:p>
              <a:p>
                <a:pPr lvl="3"/>
                <a:r>
                  <a:rPr lang="en-US" altLang="ko-KR" dirty="0"/>
                  <a:t>The prior information on the failure rate,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US" altLang="ko-KR" dirty="0"/>
                  <a:t>, has been improved (updated) using the data from the 300 hour test</a:t>
                </a:r>
              </a:p>
              <a:p>
                <a:pPr lvl="3"/>
                <a:r>
                  <a:rPr lang="en-US" altLang="ko-KR" dirty="0"/>
                  <a:t>The resultant posterior information says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dirty="0"/>
                  <a:t>76 and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024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Note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that, since we have only two cases,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or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the numerator of the Bayes’ rule is</a:t>
                </a:r>
              </a:p>
              <a:p>
                <a:pPr marL="11620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0.247+0.005</m:t>
                    </m:r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1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/>
                <a:r>
                  <a:rPr lang="en-US" altLang="ko-KR" dirty="0"/>
                  <a:t>Example 2: The Bayes’ distribution for the uncertain Richter-b</a:t>
                </a:r>
              </a:p>
              <a:p>
                <a:pPr marL="895350" lvl="2" indent="-252413"/>
                <a:r>
                  <a:rPr lang="en-US" altLang="ko-KR" dirty="0"/>
                  <a:t>Assumption</a:t>
                </a:r>
              </a:p>
              <a:p>
                <a:pPr lvl="3" indent="-166688"/>
                <a:r>
                  <a:rPr lang="en-US" altLang="ko-KR" dirty="0"/>
                  <a:t>Prior information: the Richter-b follows a gamma distribution</a:t>
                </a:r>
              </a:p>
              <a:p>
                <a:pPr lvl="4" indent="-16668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3" indent="-166688"/>
                <a:r>
                  <a:rPr lang="en-US" altLang="ko-KR" dirty="0"/>
                  <a:t>Magnitudes follows a exponential distribution</a:t>
                </a:r>
              </a:p>
              <a:p>
                <a:pPr lvl="4" indent="-16668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 indent="-166688"/>
                <a:r>
                  <a:rPr lang="en-US" altLang="ko-KR" dirty="0"/>
                  <a:t>We have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observations of earthquake magnitude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Task 1</a:t>
                </a:r>
                <a:r>
                  <a:rPr lang="en-US" altLang="ko-KR" dirty="0"/>
                  <a:t>: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dirty="0"/>
                  <a:t> using the observations of earthquakes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𝑠𝑎𝑚𝑝𝑙𝑒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marL="2238375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nary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dirty="0"/>
                  <a:t> </a:t>
                </a:r>
              </a:p>
              <a:p>
                <a:pPr marL="2238375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2238375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acc>
                          <m:accPr>
                            <m:chr m:val="̂"/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acc>
                              <m:accPr>
                                <m:chr m:val="̂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		</a:t>
                </a:r>
                <a:r>
                  <a:rPr lang="en-US" altLang="ko-KR" dirty="0">
                    <a:latin typeface="+mj-lt"/>
                  </a:rPr>
                  <a:t>(Cornell, 1972; Campbell, 1982)</a:t>
                </a:r>
              </a:p>
              <a:p>
                <a:pPr marL="1076325" lvl="3" indent="0">
                  <a:buNone/>
                </a:pPr>
                <a:r>
                  <a:rPr lang="en-US" altLang="ko-KR" b="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>
                    <a:latin typeface="+mj-lt"/>
                  </a:rPr>
                  <a:t>,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latin typeface="+mj-lt"/>
                </a:endParaRPr>
              </a:p>
              <a:p>
                <a:pPr lvl="3"/>
                <a:r>
                  <a:rPr lang="en-US" altLang="ko-KR" dirty="0">
                    <a:solidFill>
                      <a:srgbClr val="C00000"/>
                    </a:solidFill>
                  </a:rPr>
                  <a:t>Updated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, is again a gamma distribution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3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Example 2: Uncertain Richter-b (continued)</a:t>
                </a: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In the distribution,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, the mean and variance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are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which can be interpreted as the prior ‘best estimates’ of the mean and variance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ea typeface="Cambria Math" panose="02040503050406030204" pitchFamily="18" charset="0"/>
                  </a:rPr>
                  <a:t>Using these relations, we have: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 indent="-166688"/>
                <a:r>
                  <a:rPr lang="en-US" altLang="ko-KR" dirty="0">
                    <a:solidFill>
                      <a:srgbClr val="C00000"/>
                    </a:solidFill>
                  </a:rPr>
                  <a:t>Task 2</a:t>
                </a:r>
                <a:r>
                  <a:rPr lang="en-US" altLang="ko-KR" dirty="0"/>
                  <a:t>: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/>
                  <a:t> to get the Bayesian distribution,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3" indent="-166688"/>
                <a:r>
                  <a:rPr lang="en-US" altLang="ko-KR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dirty="0"/>
                  <a:t>, the updated distribution is given by</a:t>
                </a:r>
              </a:p>
              <a:p>
                <a:pPr lvl="3" indent="-16668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1704975" lvl="3" indent="0" defTabSz="89535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1704975" lvl="3" indent="0" defTabSz="89535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nary>
                  </m:oMath>
                </a14:m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704975" lvl="3" indent="0" defTabSz="89535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marL="1704975" lvl="3" indent="0" defTabSz="89535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ko-KR" dirty="0"/>
                  <a:t>,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 </m:t>
                    </m:r>
                  </m:oMath>
                </a14:m>
                <a:r>
                  <a:rPr lang="en-US" altLang="ko-KR" dirty="0"/>
                  <a:t>	(Campbell, 1982)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724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Bayes’ Theorem (continued)</a:t>
                </a:r>
                <a:endParaRPr lang="en-US" altLang="ko-KR" sz="800" dirty="0">
                  <a:solidFill>
                    <a:schemeClr val="bg2"/>
                  </a:solidFill>
                </a:endParaRPr>
              </a:p>
              <a:p>
                <a:pPr marL="534987" lvl="1" indent="-252413"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Example 2: Uncertain Richter-b (continued)</a:t>
                </a:r>
              </a:p>
              <a:p>
                <a:pPr lvl="3" indent="-166688"/>
                <a:r>
                  <a:rPr lang="en-US" altLang="ko-KR" dirty="0"/>
                  <a:t>Introducing the maximum magnitude,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and the normalization constant,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1079500" lvl="3" indent="0" defTabSz="107950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/>
                  <a:t> 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𝑚𝑎𝑥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 indent="-16668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sSup>
                                                <m:sSup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ko-KR" i="1"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p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</a:rPr>
                  <a:t>	</a:t>
                </a:r>
                <a:r>
                  <a:rPr lang="en-US" altLang="ko-KR" dirty="0"/>
                  <a:t> (Campbell, 1982)</a:t>
                </a:r>
              </a:p>
              <a:p>
                <a:pPr marL="1079500" lvl="3" indent="0" defTabSz="895350">
                  <a:buNone/>
                </a:pPr>
                <a:r>
                  <a:rPr lang="en-US" altLang="ko-KR" dirty="0"/>
                  <a:t>w</a:t>
                </a:r>
                <a:r>
                  <a:rPr lang="en-US" altLang="ko-KR" b="0" dirty="0"/>
                  <a:t>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ko-KR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acc>
                                <m:accPr>
                                  <m:chr m:val="̂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AF81BBD-8195-421B-B8E2-57A715C1D2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52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3B0552-30B5-4D30-BB0F-4B53FFC2C7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Characterization of Distributions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Notation</a:t>
                </a:r>
              </a:p>
              <a:p>
                <a:pPr lvl="2"/>
                <a:r>
                  <a:rPr lang="en-US" altLang="ko-KR" dirty="0"/>
                  <a:t>Random variables are denoted by capital letters such 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while the values taken by random variables by lowercase letters such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Probability density function (PDF)</a:t>
                </a:r>
              </a:p>
              <a:p>
                <a:pPr lvl="1"/>
                <a:endParaRPr lang="en-US" altLang="ko-KR" sz="3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Cumulative distribution function (CDF)</a:t>
                </a:r>
              </a:p>
              <a:p>
                <a:pPr lvl="1"/>
                <a:endParaRPr lang="en-US" altLang="ko-KR" sz="3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527175" lvl="2" indent="-884238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F3B0552-30B5-4D30-BB0F-4B53FFC2C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793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Representative Values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Location</a:t>
                </a:r>
              </a:p>
              <a:p>
                <a:pPr lvl="1"/>
                <a:endParaRPr lang="en-US" altLang="ko-KR" sz="400" dirty="0"/>
              </a:p>
              <a:p>
                <a:pPr lvl="2"/>
                <a:r>
                  <a:rPr lang="en-US" altLang="ko-KR" dirty="0"/>
                  <a:t>Mode</a:t>
                </a:r>
              </a:p>
              <a:p>
                <a:pPr lvl="3"/>
                <a:r>
                  <a:rPr lang="en-US" altLang="ko-KR" dirty="0"/>
                  <a:t>A value that most frequently occurs</a:t>
                </a:r>
              </a:p>
              <a:p>
                <a:pPr lvl="3"/>
                <a:endParaRPr lang="en-US" altLang="ko-KR" sz="300" dirty="0"/>
              </a:p>
              <a:p>
                <a:pPr lvl="2"/>
                <a:r>
                  <a:rPr lang="en-US" altLang="ko-KR" dirty="0"/>
                  <a:t>Median (50</a:t>
                </a:r>
                <a:r>
                  <a:rPr lang="en-US" altLang="ko-KR" baseline="30000" dirty="0"/>
                  <a:t>th</a:t>
                </a:r>
                <a:r>
                  <a:rPr lang="en-US" altLang="ko-KR" dirty="0"/>
                  <a:t> percentile)</a:t>
                </a:r>
              </a:p>
              <a:p>
                <a:pPr lvl="3"/>
                <a:r>
                  <a:rPr lang="en-US" altLang="ko-KR" dirty="0"/>
                  <a:t>A value separating the higher half from the lower half of a data sample, a population, or a probability distribution</a:t>
                </a:r>
              </a:p>
              <a:p>
                <a:pPr lvl="3"/>
                <a:endParaRPr lang="en-US" altLang="ko-KR" sz="300" dirty="0"/>
              </a:p>
              <a:p>
                <a:pPr lvl="2"/>
                <a:r>
                  <a:rPr lang="en-US" altLang="ko-KR" dirty="0"/>
                  <a:t>Mean (expectation)</a:t>
                </a:r>
              </a:p>
              <a:p>
                <a:pPr lvl="3"/>
                <a:r>
                  <a:rPr lang="en-US" altLang="ko-KR" dirty="0"/>
                  <a:t>For the discrete random variable: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For the continuous random variable: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Linear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operator: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3044825" lvl="4" indent="-18399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3044825" lvl="4" indent="-1839913">
                  <a:buClr>
                    <a:schemeClr val="bg1"/>
                  </a:buClr>
                </a:pPr>
                <a:endParaRPr lang="en-US" altLang="ko-KR" sz="200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4"/>
                <a:endParaRPr lang="en-US" altLang="ko-KR" sz="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DC6E522-2873-4EB0-BB3B-45C88DB4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00" y="2925000"/>
            <a:ext cx="1831523" cy="31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D4F56-D6C8-4B80-BC31-EBA5DEA8D342}"/>
              </a:ext>
            </a:extLst>
          </p:cNvPr>
          <p:cNvSpPr txBox="1"/>
          <p:nvPr/>
        </p:nvSpPr>
        <p:spPr>
          <a:xfrm>
            <a:off x="7143760" y="6102983"/>
            <a:ext cx="158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3548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251795-69F7-4F2F-A163-8AE34C96D377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5B81EB"/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C49E0D5-84C9-4D40-9B21-3C3B7FE8D578}"/>
              </a:ext>
            </a:extLst>
          </p:cNvPr>
          <p:cNvSpPr>
            <a:spLocks/>
          </p:cNvSpPr>
          <p:nvPr/>
        </p:nvSpPr>
        <p:spPr bwMode="gray">
          <a:xfrm>
            <a:off x="0" y="4395788"/>
            <a:ext cx="9169400" cy="2476500"/>
          </a:xfrm>
          <a:custGeom>
            <a:avLst/>
            <a:gdLst>
              <a:gd name="T0" fmla="*/ 0 w 5776"/>
              <a:gd name="T1" fmla="*/ 1560 h 1560"/>
              <a:gd name="T2" fmla="*/ 0 w 5776"/>
              <a:gd name="T3" fmla="*/ 928 h 1560"/>
              <a:gd name="T4" fmla="*/ 4200 w 5776"/>
              <a:gd name="T5" fmla="*/ 984 h 1560"/>
              <a:gd name="T6" fmla="*/ 5768 w 5776"/>
              <a:gd name="T7" fmla="*/ 0 h 1560"/>
              <a:gd name="T8" fmla="*/ 5760 w 5776"/>
              <a:gd name="T9" fmla="*/ 1560 h 1560"/>
              <a:gd name="T10" fmla="*/ 0 w 5776"/>
              <a:gd name="T11" fmla="*/ 1560 h 1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76" h="1560">
                <a:moveTo>
                  <a:pt x="0" y="1560"/>
                </a:moveTo>
                <a:lnTo>
                  <a:pt x="0" y="928"/>
                </a:lnTo>
                <a:cubicBezTo>
                  <a:pt x="1040" y="1114"/>
                  <a:pt x="3064" y="1370"/>
                  <a:pt x="4200" y="984"/>
                </a:cubicBezTo>
                <a:cubicBezTo>
                  <a:pt x="5336" y="599"/>
                  <a:pt x="5776" y="24"/>
                  <a:pt x="5768" y="0"/>
                </a:cubicBezTo>
                <a:lnTo>
                  <a:pt x="5760" y="1560"/>
                </a:lnTo>
                <a:lnTo>
                  <a:pt x="0" y="156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395536" y="1844824"/>
            <a:ext cx="8443227" cy="223224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3"/>
              </a:spcBef>
              <a:spcAft>
                <a:spcPts val="50"/>
              </a:spcAft>
            </a:pPr>
            <a:r>
              <a:rPr lang="ko-KR" altLang="en-US" sz="2000" dirty="0"/>
              <a:t>    </a:t>
            </a:r>
            <a:r>
              <a:rPr lang="ko-KR" altLang="en-US" sz="4000" dirty="0" err="1"/>
              <a:t>지진원</a:t>
            </a:r>
            <a:r>
              <a:rPr lang="ko-KR" altLang="en-US" sz="4000" dirty="0"/>
              <a:t> 특성평가</a:t>
            </a:r>
            <a:br>
              <a:rPr lang="en-US" altLang="ko-KR" sz="4000" dirty="0"/>
            </a:br>
            <a:r>
              <a:rPr lang="en-US" altLang="ko-KR" sz="3600" dirty="0">
                <a:solidFill>
                  <a:schemeClr val="accent5">
                    <a:lumMod val="50000"/>
                  </a:schemeClr>
                </a:solidFill>
              </a:rPr>
              <a:t>Characterization</a:t>
            </a: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  <a:t> of Seismic Sources</a:t>
            </a:r>
            <a:br>
              <a:rPr lang="en-US" altLang="ko-KR" sz="4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</a:rPr>
              <a:t>- Part I -</a:t>
            </a:r>
            <a:endParaRPr lang="ko-KR" altLang="en-US" sz="320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B9900-D0A4-464A-B7E5-AE30593D4206}"/>
              </a:ext>
            </a:extLst>
          </p:cNvPr>
          <p:cNvSpPr txBox="1"/>
          <p:nvPr/>
        </p:nvSpPr>
        <p:spPr>
          <a:xfrm>
            <a:off x="395536" y="332656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Supreme Course I</a:t>
            </a:r>
            <a:endParaRPr lang="ko-KR" altLang="en-US" sz="28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63CA14-4CC6-4249-A9CB-A25343F88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6242042"/>
            <a:ext cx="2448000" cy="4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Representative Values (continued)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Scale</a:t>
                </a:r>
              </a:p>
              <a:p>
                <a:pPr lvl="2"/>
                <a:endParaRPr lang="en-US" altLang="ko-KR" sz="200" dirty="0"/>
              </a:p>
              <a:p>
                <a:pPr lvl="2"/>
                <a:r>
                  <a:rPr lang="en-US" altLang="ko-KR" dirty="0"/>
                  <a:t>Variance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798638" lvl="3" indent="-8763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798638" lvl="3" indent="-8763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7A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7A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7A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𝑎𝑋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2239963" lvl="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2241550" lvl="3" indent="-13192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2241550" lvl="3" indent="-13192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sz="300" dirty="0"/>
              </a:p>
              <a:p>
                <a:pPr lvl="2"/>
                <a:r>
                  <a:rPr lang="en-US" altLang="ko-KR" dirty="0"/>
                  <a:t>Standard deviation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endParaRPr lang="en-US" altLang="ko-KR" dirty="0"/>
              </a:p>
              <a:p>
                <a:pPr lvl="3"/>
                <a:endParaRPr lang="en-US" altLang="ko-KR" sz="1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658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altLang="ko-KR" dirty="0"/>
                  <a:t>Quantiles</a:t>
                </a:r>
              </a:p>
              <a:p>
                <a:pPr lvl="1"/>
                <a:endParaRPr lang="en-US" altLang="ko-KR" sz="600" dirty="0">
                  <a:solidFill>
                    <a:schemeClr val="tx1"/>
                  </a:solidFill>
                </a:endParaRPr>
              </a:p>
              <a:p>
                <a:pPr lvl="1">
                  <a:buClrTx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Definition</a:t>
                </a:r>
                <a:endParaRPr lang="en-US" altLang="ko-KR" sz="300" dirty="0"/>
              </a:p>
              <a:p>
                <a:pPr lvl="2"/>
                <a:r>
                  <a:rPr lang="en-US" altLang="ko-KR" dirty="0"/>
                  <a:t>A quantile is a cut point that divides a probability distribution's range into continuous intervals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Percentile</a:t>
                </a:r>
              </a:p>
              <a:p>
                <a:pPr lvl="2"/>
                <a:r>
                  <a:rPr lang="en-US" altLang="ko-KR" dirty="0"/>
                  <a:t>A cut point that divides a probability distribution’s range into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100</a:t>
                </a:r>
                <a:r>
                  <a:rPr lang="en-US" altLang="ko-KR" dirty="0"/>
                  <a:t> equal continuous intervals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Decile</a:t>
                </a:r>
              </a:p>
              <a:p>
                <a:pPr lvl="2"/>
                <a:r>
                  <a:rPr lang="en-US" altLang="ko-KR" dirty="0"/>
                  <a:t>A cut point that divides a probability distribution’s range into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ko-KR" dirty="0"/>
                  <a:t> equal continuous intervals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Quartile</a:t>
                </a:r>
              </a:p>
              <a:p>
                <a:pPr lvl="2"/>
                <a:r>
                  <a:rPr lang="en-US" altLang="ko-KR" dirty="0"/>
                  <a:t>A cut point that divides a probability distribution’s range into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4</a:t>
                </a:r>
                <a:r>
                  <a:rPr lang="en-US" altLang="ko-KR" dirty="0"/>
                  <a:t> equal continuous intervals</a:t>
                </a:r>
              </a:p>
              <a:p>
                <a:pPr lvl="2"/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Interquartile range (IQR)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0.75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 → range including a half of data</a:t>
                </a:r>
              </a:p>
              <a:p>
                <a:pPr lvl="3"/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For Gaussian distribution,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altLang="ko-KR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1.349</m:t>
                    </m:r>
                    <m:r>
                      <a:rPr lang="ko-KR" altLang="en-US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altLang="ko-KR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4"/>
                <a:r>
                  <a:rPr lang="en-US" altLang="ko-KR" dirty="0">
                    <a:solidFill>
                      <a:schemeClr val="accent6">
                        <a:lumMod val="75000"/>
                      </a:schemeClr>
                    </a:solidFill>
                  </a:rPr>
                  <a:t>Pseudo-standard deviation: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𝑝𝑠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altLang="ko-KR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/1.349</m:t>
                    </m:r>
                  </m:oMath>
                </a14:m>
                <a:endParaRPr lang="en-US" altLang="ko-KR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 lvl="3"/>
                <a:endParaRPr lang="en-US" altLang="ko-KR" sz="3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467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74EF4-D895-4C70-BD4B-561FD8DD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Clr>
                <a:schemeClr val="accent2">
                  <a:lumMod val="75000"/>
                </a:schemeClr>
              </a:buClr>
              <a:buFont typeface="맑은 고딕" panose="020B0503020000020004" pitchFamily="50" charset="-127"/>
              <a:buChar char="♣"/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Resistance &amp; Robustness</a:t>
            </a:r>
          </a:p>
          <a:p>
            <a:pPr lvl="2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Resistance</a:t>
            </a:r>
          </a:p>
          <a:p>
            <a:pPr lvl="3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Degree of tolerance of a statistical technique (an estimator or a statistical test) to the presence of outliers</a:t>
            </a:r>
          </a:p>
          <a:p>
            <a:pPr lvl="3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Ex: median has the maximum resistance of 0.5</a:t>
            </a:r>
          </a:p>
          <a:p>
            <a:pPr lvl="2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Robustness</a:t>
            </a:r>
          </a:p>
          <a:p>
            <a:pPr lvl="3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Insensitivity with regard to an underlying assumed probability model</a:t>
            </a:r>
          </a:p>
          <a:p>
            <a:pPr lvl="3">
              <a:buClr>
                <a:schemeClr val="accent2">
                  <a:lumMod val="75000"/>
                </a:schemeClr>
              </a:buClr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Ex: residuals are assumed to follow a Gaussian or a uniform distribution with zero mean</a:t>
            </a:r>
          </a:p>
        </p:txBody>
      </p:sp>
    </p:spTree>
    <p:extLst>
      <p:ext uri="{BB962C8B-B14F-4D97-AF65-F5344CB8AC3E}">
        <p14:creationId xmlns:p14="http://schemas.microsoft.com/office/powerpoint/2010/main" val="210684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Tx/>
                </a:pPr>
                <a:r>
                  <a:rPr lang="en-US" altLang="ko-KR" dirty="0"/>
                  <a:t>Correlations</a:t>
                </a:r>
              </a:p>
              <a:p>
                <a:pPr marL="266700" lvl="1" indent="0">
                  <a:buClr>
                    <a:schemeClr val="bg1">
                      <a:lumMod val="65000"/>
                    </a:schemeClr>
                  </a:buClr>
                  <a:buNone/>
                </a:pPr>
                <a:endParaRPr lang="en-US" altLang="ko-KR" sz="200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ko-KR" sz="300" dirty="0"/>
              </a:p>
              <a:p>
                <a:pPr lvl="1"/>
                <a:r>
                  <a:rPr lang="en-US" altLang="ko-KR" dirty="0"/>
                  <a:t>Covariance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17663" lvl="2" indent="-8763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1617663" lvl="2" indent="-8763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/>
                  <a:t>, 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/>
                  <a:t> are independent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17663" lvl="2" indent="-8763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500" dirty="0"/>
              </a:p>
              <a:p>
                <a:pPr lvl="1"/>
                <a:r>
                  <a:rPr lang="en-US" altLang="ko-KR" dirty="0"/>
                  <a:t>Correlation Coefficient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sgn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sgn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>
                  <a:buClr>
                    <a:schemeClr val="accent2">
                      <a:lumMod val="75000"/>
                    </a:schemeClr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</a:rPr>
                  <a:t>Coefficient of variation</a:t>
                </a:r>
                <a:endParaRPr lang="en-US" altLang="ko-KR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2">
                  <a:buClr>
                    <a:schemeClr val="accent2">
                      <a:lumMod val="7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ko-KR" alt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lvl="2">
                  <a:buClr>
                    <a:schemeClr val="accent2">
                      <a:lumMod val="75000"/>
                    </a:schemeClr>
                  </a:buClr>
                </a:pPr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</a:rPr>
                  <a:t>Frequently denoted by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D74EF4-D895-4C70-BD4B-561FD8DDA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990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DA005-67DA-4657-A3C9-DD3A1DFCF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Sample Mean &amp; Variance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1BF31915-9D59-4AE9-A454-D4FC80715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836712"/>
                <a:ext cx="8229600" cy="5554536"/>
              </a:xfrm>
            </p:spPr>
            <p:txBody>
              <a:bodyPr/>
              <a:lstStyle/>
              <a:p>
                <a:r>
                  <a:rPr lang="en-US" altLang="ko-KR" sz="2400" dirty="0"/>
                  <a:t>Random Sample</a:t>
                </a:r>
              </a:p>
              <a:p>
                <a:pPr marL="266700" lvl="1" indent="0">
                  <a:buNone/>
                </a:pPr>
                <a:endParaRPr lang="en-US" altLang="ko-KR" sz="400" dirty="0"/>
              </a:p>
              <a:p>
                <a:pPr marL="266700" lvl="1" indent="0">
                  <a:buNone/>
                </a:pPr>
                <a:r>
                  <a:rPr lang="en-US" altLang="ko-KR" sz="18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sampled from a population with mean </a:t>
                </a:r>
                <a14:m>
                  <m:oMath xmlns:m="http://schemas.openxmlformats.org/officeDocument/2006/math"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800" dirty="0"/>
              </a:p>
              <a:p>
                <a:pPr marL="627063" lvl="2" indent="0">
                  <a:buNone/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</a:t>
                </a:r>
                <a:r>
                  <a:rPr lang="en-US" altLang="ko-KR" dirty="0">
                    <a:solidFill>
                      <a:srgbClr val="FF6600"/>
                    </a:solidFill>
                  </a:rPr>
                  <a:t>random variable</a:t>
                </a:r>
              </a:p>
              <a:p>
                <a:pPr lvl="1"/>
                <a:r>
                  <a:rPr lang="en-US" altLang="ko-KR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of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realization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a random sample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, of which size is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800" dirty="0"/>
              </a:p>
              <a:p>
                <a:r>
                  <a:rPr lang="en-US" altLang="ko-KR" sz="2600" dirty="0"/>
                  <a:t>Statistic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sz="2200" dirty="0"/>
                  <a:t>A function of random sample</a:t>
                </a:r>
              </a:p>
              <a:p>
                <a:pPr lvl="1"/>
                <a:r>
                  <a:rPr lang="en-US" altLang="ko-KR" sz="2200" dirty="0"/>
                  <a:t>Since a random sample is the set of random variables, a statistic is a random variable also</a:t>
                </a:r>
              </a:p>
              <a:p>
                <a:pPr marL="0" lvl="2" indent="0">
                  <a:buNone/>
                </a:pPr>
                <a:endParaRPr lang="en-US" altLang="ko-KR" dirty="0"/>
              </a:p>
              <a:p>
                <a:pPr marL="0" lvl="2" indent="0">
                  <a:buNone/>
                </a:pPr>
                <a:endParaRPr lang="en-US" altLang="ko-KR" sz="4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1BF31915-9D59-4AE9-A454-D4FC80715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36712"/>
                <a:ext cx="8229600" cy="5554536"/>
              </a:xfrm>
              <a:blipFill>
                <a:blip r:embed="rId2"/>
                <a:stretch>
                  <a:fillRect l="-1556" t="-1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17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1BF31915-9D59-4AE9-A454-D4FC80715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362800" cy="5976336"/>
              </a:xfrm>
            </p:spPr>
            <p:txBody>
              <a:bodyPr/>
              <a:lstStyle/>
              <a:p>
                <a:r>
                  <a:rPr lang="en-US" altLang="ko-KR" dirty="0"/>
                  <a:t>Sample mean</a:t>
                </a:r>
              </a:p>
              <a:p>
                <a:pPr lvl="1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sampled from a population with a mean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Definition: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Mean of sample mean: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   </a:t>
                </a:r>
                <a:r>
                  <a:rPr lang="en-US" altLang="ko-KR" dirty="0">
                    <a:solidFill>
                      <a:srgbClr val="7A0000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7A0000"/>
                    </a:solidFill>
                  </a:rPr>
                  <a:t> is an unbiased estimator of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rgbClr val="7A0000"/>
                    </a:solidFill>
                  </a:rPr>
                  <a:t>)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Variance of sample mean: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1519238" lvl="2" indent="-7778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1435100" lvl="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endParaRPr lang="en-US" altLang="ko-KR" b="0" dirty="0"/>
              </a:p>
              <a:p>
                <a:pPr marL="1611313" lvl="2" indent="-86995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1611313" lvl="2" indent="-869950">
                  <a:buClr>
                    <a:schemeClr val="bg1"/>
                  </a:buClr>
                </a:pPr>
                <a:endParaRPr lang="en-US" altLang="ko-KR" sz="800" dirty="0"/>
              </a:p>
              <a:p>
                <a:pPr marL="547688" lvl="1" indent="-354013">
                  <a:buClr>
                    <a:srgbClr val="7A0000"/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rgbClr val="7A0000"/>
                    </a:solidFill>
                  </a:rPr>
                  <a:t>For a large,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rgbClr val="7A0000"/>
                    </a:solidFill>
                  </a:rPr>
                  <a:t> from the central limit theorem,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7A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rgbClr val="7A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7A0000"/>
                  </a:solidFill>
                </a:endParaRP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1BF31915-9D59-4AE9-A454-D4FC80715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362800" cy="5976336"/>
              </a:xfrm>
              <a:blipFill>
                <a:blip r:embed="rId2"/>
                <a:stretch>
                  <a:fillRect l="-1312" t="-14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010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781E04-2A9C-4737-9C74-215688C0F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Sample variance</a:t>
                </a:r>
              </a:p>
              <a:p>
                <a:pPr lvl="1"/>
                <a:r>
                  <a:rPr lang="en-US" altLang="ko-KR" dirty="0"/>
                  <a:t>Definition: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unknown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known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Mean of sample variance</a:t>
                </a:r>
              </a:p>
              <a:p>
                <a:pPr lvl="2"/>
                <a:r>
                  <a:rPr lang="en-US" altLang="ko-KR" dirty="0"/>
                  <a:t>For unknown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/>
              </a:p>
              <a:p>
                <a:pPr lvl="2">
                  <a:buClr>
                    <a:schemeClr val="bg1"/>
                  </a:buClr>
                </a:pP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438275" lvl="2" indent="-6969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438275" lvl="2" indent="-6969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3055937" lvl="5" indent="-696913">
                  <a:buClr>
                    <a:schemeClr val="bg1"/>
                  </a:buClr>
                </a:pPr>
                <a:endParaRPr lang="en-US" altLang="ko-KR" sz="1100" dirty="0"/>
              </a:p>
              <a:p>
                <a:pPr marL="1438275" lvl="2" indent="-696913">
                  <a:buClr>
                    <a:schemeClr val="bg1"/>
                  </a:buClr>
                </a:pPr>
                <a:r>
                  <a:rPr lang="en-US" altLang="ko-KR" dirty="0">
                    <a:solidFill>
                      <a:srgbClr val="7A0000"/>
                    </a:solidFill>
                  </a:rPr>
                  <a:t>- unbiased estimator</a:t>
                </a:r>
              </a:p>
              <a:p>
                <a:pPr marL="1438275" lvl="2" indent="-696913">
                  <a:buClr>
                    <a:schemeClr val="bg1"/>
                  </a:buClr>
                </a:pPr>
                <a:r>
                  <a:rPr lang="en-US" altLang="ko-KR" dirty="0">
                    <a:solidFill>
                      <a:srgbClr val="7A0000"/>
                    </a:solidFill>
                  </a:rPr>
                  <a:t>- degrees of freedom decreased by 1</a:t>
                </a:r>
              </a:p>
              <a:p>
                <a:pPr marL="1438275" lvl="2" indent="-696913">
                  <a:buClr>
                    <a:schemeClr val="bg1"/>
                  </a:buClr>
                </a:pPr>
                <a:endParaRPr lang="en-US" altLang="ko-KR" dirty="0">
                  <a:solidFill>
                    <a:srgbClr val="7A0000"/>
                  </a:solidFill>
                </a:endParaRP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sz="1800" dirty="0">
                    <a:solidFill>
                      <a:srgbClr val="006600"/>
                    </a:solidFill>
                  </a:rPr>
                  <a:t>Task: show that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800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80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sz="180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sz="1800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781E04-2A9C-4737-9C74-215688C0F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6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781E04-2A9C-4737-9C74-215688C0F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Sample variance (continued)</a:t>
                </a: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Mean of sample variance (continued)</a:t>
                </a:r>
              </a:p>
              <a:p>
                <a:pPr lvl="2"/>
                <a:r>
                  <a:rPr lang="en-US" altLang="ko-KR" dirty="0"/>
                  <a:t>For known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/>
              </a:p>
              <a:p>
                <a:pPr lvl="2">
                  <a:buClr>
                    <a:schemeClr val="bg1"/>
                  </a:buClr>
                </a:pPr>
                <a:r>
                  <a:rPr lang="en-US" altLang="ko-KR" sz="1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438275" lvl="2" indent="-6969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438275" lvl="2" indent="-6969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438275" lvl="2" indent="-696913">
                  <a:buClr>
                    <a:schemeClr val="bg1"/>
                  </a:buClr>
                </a:pPr>
                <a:endParaRPr lang="en-US" altLang="ko-KR" sz="100" dirty="0"/>
              </a:p>
              <a:p>
                <a:pPr marL="895350" lvl="1" indent="0">
                  <a:buClr>
                    <a:schemeClr val="bg1">
                      <a:lumMod val="65000"/>
                    </a:schemeClr>
                  </a:buClr>
                  <a:buNone/>
                </a:pPr>
                <a:r>
                  <a:rPr lang="en-US" altLang="ko-KR" sz="1800" dirty="0">
                    <a:solidFill>
                      <a:srgbClr val="7A0000"/>
                    </a:solidFill>
                  </a:rPr>
                  <a:t>- unbiased estimator</a:t>
                </a:r>
                <a:endParaRPr lang="en-US" altLang="ko-KR" sz="18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/>
                <a:endParaRPr lang="en-US" altLang="ko-KR" dirty="0"/>
              </a:p>
              <a:p>
                <a:pPr marL="1438275" lvl="2" indent="-696913">
                  <a:buClr>
                    <a:schemeClr val="bg1"/>
                  </a:buClr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781E04-2A9C-4737-9C74-215688C0F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05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FD3F5-5707-4C22-A85F-DA56EBA3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Frequently Used Distributions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D20E76A7-48EE-4D4B-A66E-2436A8F0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8"/>
                <a:ext cx="8229600" cy="5760640"/>
              </a:xfrm>
            </p:spPr>
            <p:txBody>
              <a:bodyPr/>
              <a:lstStyle/>
              <a:p>
                <a:r>
                  <a:rPr lang="en-US" altLang="ko-KR" dirty="0"/>
                  <a:t>Binomial Distribution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Bernoulli Trial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dirty="0"/>
                  <a:t>;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Binomial distribution,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frequency of success in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independent Bernoulli trials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1, ⋯,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whole distribution can be expressed by binomial expansion</a:t>
                </a:r>
              </a:p>
              <a:p>
                <a:pPr marL="1162050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Mean:</a:t>
                </a:r>
              </a:p>
              <a:p>
                <a:pPr marL="1162050" lvl="2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1700213" lvl="2" indent="-6000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e>
                    </m:d>
                  </m:oMath>
                </a14:m>
                <a:endParaRPr lang="en-US" altLang="ko-KR" dirty="0"/>
              </a:p>
              <a:p>
                <a:pPr marL="1700213" lvl="2" indent="-6000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00213" lvl="2" indent="-6000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en-US" altLang="ko-KR" dirty="0"/>
                  <a:t>	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D20E76A7-48EE-4D4B-A66E-2436A8F0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8"/>
                <a:ext cx="8229600" cy="5760640"/>
              </a:xfrm>
              <a:blipFill>
                <a:blip r:embed="rId3"/>
                <a:stretch>
                  <a:fillRect l="-1333" t="-1587" b="-2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B059ED6-957E-483C-88F4-4FDEE7FC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3861000"/>
            <a:ext cx="3683706" cy="221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207943-230B-4662-8EA5-D35332D3B140}"/>
              </a:ext>
            </a:extLst>
          </p:cNvPr>
          <p:cNvSpPr txBox="1"/>
          <p:nvPr/>
        </p:nvSpPr>
        <p:spPr>
          <a:xfrm>
            <a:off x="6444000" y="6102983"/>
            <a:ext cx="1584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9223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Binomial Distribution (continued)</a:t>
                </a:r>
              </a:p>
              <a:p>
                <a:pPr lvl="1"/>
                <a:endParaRPr lang="en-US" altLang="ko-KR" sz="600" dirty="0"/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Binomial distribution (continued)</a:t>
                </a:r>
              </a:p>
              <a:p>
                <a:pPr marL="1255713" lvl="2">
                  <a:buClr>
                    <a:schemeClr val="bg1"/>
                  </a:buClr>
                </a:pPr>
                <a:endParaRPr lang="en-US" altLang="ko-KR" sz="600" dirty="0"/>
              </a:p>
              <a:p>
                <a:pPr lvl="2"/>
                <a:r>
                  <a:rPr lang="en-US" altLang="ko-KR" dirty="0"/>
                  <a:t>Variance:</a:t>
                </a:r>
              </a:p>
              <a:p>
                <a:pPr marL="1255713" lvl="2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741363" lvl="2" indent="0">
                  <a:buNone/>
                </a:pPr>
                <a:endParaRPr lang="en-US" altLang="ko-KR" sz="600" dirty="0"/>
              </a:p>
              <a:p>
                <a:pPr marL="1074738" lvl="2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−1)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:pPr marL="1789113" lvl="2" indent="-688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𝑛𝑝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𝑛𝑝𝑞</m:t>
                    </m:r>
                  </m:oMath>
                </a14:m>
                <a:endParaRPr lang="en-US" altLang="ko-KR" sz="2000" dirty="0"/>
              </a:p>
              <a:p>
                <a:pPr marL="1789113" lvl="2" indent="-688975">
                  <a:buClr>
                    <a:schemeClr val="bg1"/>
                  </a:buClr>
                </a:pPr>
                <a:endParaRPr lang="en-US" altLang="ko-KR" sz="600" dirty="0"/>
              </a:p>
              <a:p>
                <a:pPr marL="534987" lvl="1" indent="-265113">
                  <a:buClr>
                    <a:schemeClr val="accent4"/>
                  </a:buClr>
                </a:pPr>
                <a:r>
                  <a:rPr lang="en-US" altLang="ko-KR" dirty="0"/>
                  <a:t>Sum of binomial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89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4C3781-99FB-4584-8640-AA60C2917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74569"/>
              </p:ext>
            </p:extLst>
          </p:nvPr>
        </p:nvGraphicFramePr>
        <p:xfrm>
          <a:off x="1043608" y="548680"/>
          <a:ext cx="7056784" cy="5604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75373014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034423520"/>
                    </a:ext>
                  </a:extLst>
                </a:gridCol>
              </a:tblGrid>
              <a:tr h="60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교육일정 및 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79873"/>
                  </a:ext>
                </a:extLst>
              </a:tr>
              <a:tr h="50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교육준비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전산 프로그램 배포 및 설치</a:t>
                      </a:r>
                      <a:endParaRPr lang="en-US" altLang="ko-KR" sz="1600" dirty="0"/>
                    </a:p>
                    <a:p>
                      <a:pPr marL="185737" lvl="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800" dirty="0"/>
                        <a:t>교육과정 소개</a:t>
                      </a:r>
                      <a:endParaRPr lang="en-US" altLang="ko-KR" sz="18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교육의 목표 및 내용</a:t>
                      </a:r>
                      <a:endParaRPr lang="en-US" altLang="ko-KR" sz="1600" dirty="0"/>
                    </a:p>
                    <a:p>
                      <a:pPr marL="184150" lvl="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800" dirty="0"/>
                        <a:t>기초 이론</a:t>
                      </a:r>
                      <a:endParaRPr lang="en-US" altLang="ko-KR" sz="18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확률이론의 기초</a:t>
                      </a:r>
                      <a:endParaRPr lang="en-US" altLang="ko-KR" sz="16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확률적 추정 </a:t>
                      </a:r>
                      <a:r>
                        <a:rPr lang="en-US" altLang="ko-KR" sz="1600" dirty="0"/>
                        <a:t>(Probabilistic Estimation)</a:t>
                      </a:r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통계적 검정 </a:t>
                      </a:r>
                      <a:r>
                        <a:rPr lang="en-US" altLang="ko-KR" sz="1600" dirty="0"/>
                        <a:t>(Statistical Test)</a:t>
                      </a:r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확률변수의 수치적 모사 </a:t>
                      </a:r>
                      <a:r>
                        <a:rPr lang="en-US" altLang="ko-KR" sz="1600" dirty="0"/>
                        <a:t>(Monte Carlo Simulation)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187156"/>
                  </a:ext>
                </a:extLst>
              </a:tr>
              <a:tr h="50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85737" lvl="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800" dirty="0"/>
                        <a:t>지진목록 준비</a:t>
                      </a:r>
                      <a:endParaRPr lang="en-US" altLang="ko-KR" sz="18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지진원 요소</a:t>
                      </a:r>
                      <a:endParaRPr lang="en-US" altLang="ko-KR" sz="16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지진목록 병합</a:t>
                      </a:r>
                      <a:endParaRPr lang="en-US" altLang="ko-KR" sz="1600" dirty="0"/>
                    </a:p>
                    <a:p>
                      <a:pPr marL="184150" lvl="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800" dirty="0"/>
                        <a:t>지진목록의 완전성 평가</a:t>
                      </a:r>
                      <a:endParaRPr lang="en-US" altLang="ko-KR" sz="18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배경</a:t>
                      </a:r>
                      <a:endParaRPr lang="en-US" altLang="ko-KR" sz="16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완전성 평가방법의 분류</a:t>
                      </a:r>
                      <a:endParaRPr lang="en-US" altLang="ko-KR" sz="1600" dirty="0"/>
                    </a:p>
                    <a:p>
                      <a:pPr marL="539750" lvl="1" indent="-1841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지진목록을 이용한 완전성 평가</a:t>
                      </a:r>
                      <a:endParaRPr lang="en-US" altLang="ko-KR" sz="1600" dirty="0"/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지진규모 분포모델</a:t>
                      </a:r>
                      <a:endParaRPr lang="en-US" altLang="ko-KR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지수 모델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특성지진 모델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63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425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Poisson Distribution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Poisson process</a:t>
                </a:r>
              </a:p>
              <a:p>
                <a:pPr lvl="2"/>
                <a:r>
                  <a:rPr lang="en-US" altLang="ko-KR" b="0" dirty="0"/>
                  <a:t>For non-overlapping unit intervals, the occurrence frequency in one unit interval is independent of that in another (independent, memoryless)</a:t>
                </a:r>
              </a:p>
              <a:p>
                <a:pPr lvl="2"/>
                <a:r>
                  <a:rPr lang="en-US" altLang="ko-KR" b="0" dirty="0"/>
                  <a:t>The probability of more than one occurrence in an extremely small interval is extremely small</a:t>
                </a:r>
              </a:p>
              <a:p>
                <a:pPr lvl="2"/>
                <a:r>
                  <a:rPr lang="en-US" altLang="ko-KR" b="0" dirty="0">
                    <a:solidFill>
                      <a:schemeClr val="bg1">
                        <a:lumMod val="65000"/>
                      </a:schemeClr>
                    </a:solidFill>
                  </a:rPr>
                  <a:t>The mean occurrence frequency in a unit interval is constant and time-invariant: </a:t>
                </a:r>
                <a:r>
                  <a:rPr lang="en-US" altLang="ko-KR" b="0" i="1" dirty="0">
                    <a:solidFill>
                      <a:schemeClr val="bg1">
                        <a:lumMod val="65000"/>
                      </a:schemeClr>
                    </a:solidFill>
                  </a:rPr>
                  <a:t>homogeneous</a:t>
                </a:r>
                <a:r>
                  <a:rPr lang="en-US" altLang="ko-KR" b="0" dirty="0">
                    <a:solidFill>
                      <a:schemeClr val="bg1">
                        <a:lumMod val="65000"/>
                      </a:schemeClr>
                    </a:solidFill>
                  </a:rPr>
                  <a:t> Poisson process</a:t>
                </a:r>
              </a:p>
              <a:p>
                <a:pPr lvl="2"/>
                <a:endParaRPr lang="en-US" altLang="ko-KR" sz="600" b="0" dirty="0"/>
              </a:p>
              <a:p>
                <a:pPr lvl="1"/>
                <a:r>
                  <a:rPr lang="en-US" altLang="ko-KR" dirty="0"/>
                  <a:t>Poisson distribution</a:t>
                </a:r>
              </a:p>
              <a:p>
                <a:pPr lvl="2"/>
                <a:r>
                  <a:rPr lang="en-US" altLang="ko-KR" dirty="0"/>
                  <a:t>For large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with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𝑛𝑝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marL="1255713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149475" lvl="2" indent="-1049338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2149475" lvl="2" indent="-1049338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1(1−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)⋯(1−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149475" lvl="2" indent="-1049338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m:rPr>
                        <m:nor/>
                      </m:rPr>
                      <a:rPr lang="en-US" altLang="ko-KR" dirty="0"/>
                      <m:t>	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5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936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82D002-965E-43F4-83E1-54A2B4E257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2736"/>
                <a:ext cx="8229600" cy="6058592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Poisson Distribution (continued)</a:t>
                </a:r>
              </a:p>
              <a:p>
                <a:pPr lvl="1"/>
                <a:r>
                  <a:rPr lang="en-US" altLang="ko-KR" dirty="0"/>
                  <a:t>Mean:</a:t>
                </a:r>
              </a:p>
              <a:p>
                <a:pPr marL="987425" lvl="2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/>
              </a:p>
              <a:p>
                <a:pPr marL="1527175" lvl="2" indent="-72072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</m:nary>
                      </m:e>
                    </m:d>
                  </m:oMath>
                </a14:m>
                <a:endParaRPr lang="en-US" altLang="ko-KR" dirty="0"/>
              </a:p>
              <a:p>
                <a:pPr marL="1527175" lvl="2" indent="-72072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Variance:</a:t>
                </a:r>
              </a:p>
              <a:p>
                <a:pPr marL="987425" lvl="2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/>
              </a:p>
              <a:p>
                <a:pPr marL="1619250" lvl="2" indent="-5191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</m:e>
                            </m:nary>
                          </m:e>
                        </m: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619250" lvl="2" indent="-51911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922338" lvl="3" indent="0">
                  <a:buNone/>
                </a:pPr>
                <a:endParaRPr lang="en-US" altLang="ko-KR" sz="400" dirty="0"/>
              </a:p>
              <a:p>
                <a:pPr marL="987425" lvl="3" indent="-1809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800" dirty="0"/>
              </a:p>
              <a:p>
                <a:pPr marL="1792288" lvl="3" indent="-511175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(1+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)−</m:t>
                    </m:r>
                    <m:sSup>
                      <m:sSup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1800" dirty="0"/>
              </a:p>
              <a:p>
                <a:pPr marL="1789113" lvl="2" indent="-688975">
                  <a:buClr>
                    <a:schemeClr val="bg1"/>
                  </a:buClr>
                </a:pPr>
                <a:endParaRPr lang="en-US" altLang="ko-KR" sz="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82D002-965E-43F4-83E1-54A2B4E25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2736"/>
                <a:ext cx="8229600" cy="6058592"/>
              </a:xfrm>
              <a:blipFill>
                <a:blip r:embed="rId2"/>
                <a:stretch>
                  <a:fillRect l="-1333" t="-15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A65D826-E6D8-42C1-8E56-FB2290B81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825823"/>
            <a:ext cx="3037737" cy="2171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0FAA6-98A6-4074-B3DF-E936283A0CA1}"/>
                  </a:ext>
                </a:extLst>
              </p:cNvPr>
              <p:cNvSpPr txBox="1"/>
              <p:nvPr/>
            </p:nvSpPr>
            <p:spPr>
              <a:xfrm>
                <a:off x="5508073" y="3007985"/>
                <a:ext cx="2591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&lt;PMF with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sz="1200" dirty="0"/>
                  <a:t>, from Wikipedia&gt;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10FAA6-98A6-4074-B3DF-E936283A0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73" y="3007985"/>
                <a:ext cx="2591927" cy="276999"/>
              </a:xfrm>
              <a:prstGeom prst="rect">
                <a:avLst/>
              </a:prstGeom>
              <a:blipFill>
                <a:blip r:embed="rId4"/>
                <a:stretch>
                  <a:fillRect l="-235"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095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82D002-965E-43F4-83E1-54A2B4E257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22736"/>
                <a:ext cx="8229600" cy="6058592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Poisson Distribution (continued)</a:t>
                </a:r>
              </a:p>
              <a:p>
                <a:pPr lvl="1"/>
                <a:r>
                  <a:rPr lang="en-US" altLang="ko-KR" dirty="0"/>
                  <a:t>Inter-event time</a:t>
                </a:r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is the rate, i.e., the frequency in unit time, the mean expectation of events during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probability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events is</a:t>
                </a:r>
              </a:p>
              <a:p>
                <a:pPr lvl="3"/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 event up to time time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 from the last event means that the inter-event time is larger than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ko-KR" dirty="0"/>
                  <a:t> so that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 ← exponential distribution</a:t>
                </a:r>
              </a:p>
              <a:p>
                <a:pPr marL="534987" lvl="1" indent="-265113">
                  <a:buClr>
                    <a:schemeClr val="accent4"/>
                  </a:buClr>
                </a:pPr>
                <a:r>
                  <a:rPr lang="en-US" altLang="ko-KR" dirty="0"/>
                  <a:t>Sum of Poisson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182D002-965E-43F4-83E1-54A2B4E257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22736"/>
                <a:ext cx="8229600" cy="6058592"/>
              </a:xfrm>
              <a:blipFill>
                <a:blip r:embed="rId2"/>
                <a:stretch>
                  <a:fillRect l="-1333" t="-1509" r="-1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061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Exponential Distribution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PDF</a:t>
                </a:r>
              </a:p>
              <a:p>
                <a:pPr lvl="2"/>
                <a:r>
                  <a:rPr lang="en-US" altLang="ko-KR" dirty="0"/>
                  <a:t>For rate parameter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∈[0,+∞)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Mean: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Memoryless: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⇌ Poisson process</a:t>
                </a:r>
              </a:p>
              <a:p>
                <a:pPr marL="534987" lvl="1" indent="-265113">
                  <a:buClr>
                    <a:schemeClr val="accent4"/>
                  </a:buClr>
                </a:pPr>
                <a:r>
                  <a:rPr lang="en-US" altLang="ko-KR" dirty="0"/>
                  <a:t>Sum of exponential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 exponential deviates with rates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respectively, then the PDF of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pPr marL="987425" lvl="3" indent="-176213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897D0F1-C400-4E9B-A20D-1E125F1F3745}"/>
              </a:ext>
            </a:extLst>
          </p:cNvPr>
          <p:cNvSpPr txBox="1"/>
          <p:nvPr/>
        </p:nvSpPr>
        <p:spPr>
          <a:xfrm>
            <a:off x="6588000" y="6093000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40072BE-5B6B-471C-A582-2C352C80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00" y="4010025"/>
            <a:ext cx="2696212" cy="215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840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506800" cy="6058592"/>
              </a:xfrm>
            </p:spPr>
            <p:txBody>
              <a:bodyPr/>
              <a:lstStyle/>
              <a:p>
                <a:r>
                  <a:rPr lang="en-US" altLang="ko-KR" dirty="0"/>
                  <a:t>Normal Distribution (Gaussian Distribution)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Notation</a:t>
                </a:r>
              </a:p>
              <a:p>
                <a:pPr lvl="2"/>
                <a:r>
                  <a:rPr lang="en-US" altLang="ko-KR" dirty="0"/>
                  <a:t>If a random variable follows the normal distribution with a mean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 and a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it is denoted by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Probability density function</a:t>
                </a:r>
              </a:p>
              <a:p>
                <a:pPr marL="712788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Mean: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/>
              </a:p>
              <a:p>
                <a:pPr marL="712788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𝜕𝜇</m:t>
                        </m:r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𝜕𝜇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895350" lvl="2" indent="-43656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895350" lvl="2" indent="-6985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altLang="ko-KR" dirty="0"/>
                  <a:t>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265113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447675" lvl="2" indent="-427038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506800" cy="6058592"/>
              </a:xfrm>
              <a:blipFill>
                <a:blip r:embed="rId2"/>
                <a:stretch>
                  <a:fillRect l="-1290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BFEE7F3F-62C5-409A-8604-189B38B13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5" b="-970"/>
          <a:stretch/>
        </p:blipFill>
        <p:spPr>
          <a:xfrm>
            <a:off x="5184067" y="2268000"/>
            <a:ext cx="3563933" cy="248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77A4D-3F49-430F-8203-A958033645B1}"/>
              </a:ext>
            </a:extLst>
          </p:cNvPr>
          <p:cNvSpPr txBox="1"/>
          <p:nvPr/>
        </p:nvSpPr>
        <p:spPr>
          <a:xfrm>
            <a:off x="6300000" y="4797000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41343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Normal Distribution (continued)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Standard normal distribution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Sum of normal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endParaRPr lang="en-US" altLang="ko-KR" sz="600" dirty="0"/>
              </a:p>
              <a:p>
                <a:pPr marL="1071563" lvl="2" indent="-441325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1071563" lvl="2" indent="-441325">
                  <a:buClr>
                    <a:schemeClr val="bg1"/>
                  </a:buClr>
                </a:pPr>
                <a:endParaRPr lang="en-US" altLang="ko-KR" sz="600" dirty="0"/>
              </a:p>
              <a:p>
                <a:pPr lvl="1"/>
                <a:r>
                  <a:rPr lang="en-US" altLang="ko-KR" dirty="0"/>
                  <a:t>Log-normal distribution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𝑙𝑛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06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Gamma Distribution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Gamma function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ea typeface="Cambria Math" panose="02040503050406030204" pitchFamily="18" charset="0"/>
                  </a:rPr>
                  <a:t>Complete gamma function</a:t>
                </a: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altLang="ko-KR" dirty="0"/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Incomplete gamma functions</a:t>
                </a:r>
              </a:p>
              <a:p>
                <a:pPr lvl="3"/>
                <a:r>
                  <a:rPr lang="en-US" altLang="ko-KR" dirty="0"/>
                  <a:t>Upper: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Lower: </a:t>
                </a:r>
                <a14:m>
                  <m:oMath xmlns:m="http://schemas.openxmlformats.org/officeDocument/2006/math">
                    <m:r>
                      <a:rPr lang="ko-KR" alt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Note that several different</a:t>
                </a:r>
              </a:p>
              <a:p>
                <a:pPr marL="895350" lvl="2" indent="0">
                  <a:buNone/>
                </a:pPr>
                <a:r>
                  <a:rPr lang="en-US" altLang="ko-KR" dirty="0"/>
                  <a:t>notations are in use</a:t>
                </a:r>
              </a:p>
              <a:p>
                <a:pPr lvl="1"/>
                <a:r>
                  <a:rPr lang="en-US" altLang="ko-KR" dirty="0"/>
                  <a:t>Probability density function</a:t>
                </a:r>
              </a:p>
              <a:p>
                <a:pPr marL="981075"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𝑐𝑥</m:t>
                        </m:r>
                      </m:sup>
                    </m:sSup>
                  </m:oMath>
                </a14:m>
                <a:r>
                  <a:rPr lang="en-US" altLang="ko-KR" dirty="0"/>
                  <a:t>,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/>
              </a:p>
              <a:p>
                <a:pPr marL="981075" lvl="2">
                  <a:buClr>
                    <a:schemeClr val="bg1"/>
                  </a:buClr>
                </a:pPr>
                <a:endParaRPr lang="en-US" altLang="ko-KR" sz="400" dirty="0"/>
              </a:p>
              <a:p>
                <a:pPr lvl="2"/>
                <a:r>
                  <a:rPr lang="en-US" altLang="ko-KR" dirty="0"/>
                  <a:t>Normalization: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𝑐𝑥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252538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	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252538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𝑎𝑐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	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b="-8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797A087-D922-4C17-BB1C-AA66C68F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027" y="1017408"/>
            <a:ext cx="3351421" cy="2627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0A68FE-71CF-433A-92E1-95A872E3658D}"/>
                  </a:ext>
                </a:extLst>
              </p:cNvPr>
              <p:cNvSpPr txBox="1"/>
              <p:nvPr/>
            </p:nvSpPr>
            <p:spPr>
              <a:xfrm>
                <a:off x="5220072" y="3656001"/>
                <a:ext cx="33514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&lt;Probability density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≡1/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1200" dirty="0"/>
                  <a:t>&gt;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0A68FE-71CF-433A-92E1-95A872E36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656001"/>
                <a:ext cx="3351421" cy="276999"/>
              </a:xfrm>
              <a:prstGeom prst="rect">
                <a:avLst/>
              </a:prstGeom>
              <a:blipFill>
                <a:blip r:embed="rId4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CC0F1E-58F9-4705-91B3-A126C79E295E}"/>
              </a:ext>
            </a:extLst>
          </p:cNvPr>
          <p:cNvSpPr txBox="1"/>
          <p:nvPr/>
        </p:nvSpPr>
        <p:spPr>
          <a:xfrm>
            <a:off x="6143548" y="3824157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0493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Gamma Distribution (continued)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Mean: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Complete notation: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bg2"/>
                  </a:solidFill>
                </a:endParaRP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Cumulative distribution function</a:t>
                </a:r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882775" lvl="2" indent="-11557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𝑑𝑧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1882775" lvl="2" indent="-1155700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981075" lvl="2">
                  <a:buClr>
                    <a:schemeClr val="bg1"/>
                  </a:buClr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Notation: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is called a shape parameter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 a rate parameter</a:t>
                </a:r>
              </a:p>
              <a:p>
                <a:pPr marL="534987" lvl="1" indent="-265113">
                  <a:buClr>
                    <a:schemeClr val="accent4"/>
                  </a:buClr>
                </a:pPr>
                <a:r>
                  <a:rPr lang="en-US" altLang="ko-KR" dirty="0"/>
                  <a:t>Sum of gamma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014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rgbClr val="006600"/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Normal &amp; Gamma Distributions</a:t>
                </a:r>
              </a:p>
              <a:p>
                <a:pPr lvl="1">
                  <a:buClr>
                    <a:srgbClr val="006600"/>
                  </a:buClr>
                </a:pPr>
                <a:endParaRPr lang="en-US" altLang="ko-KR" sz="600" dirty="0">
                  <a:solidFill>
                    <a:srgbClr val="006600"/>
                  </a:solidFill>
                </a:endParaRPr>
              </a:p>
              <a:p>
                <a:pPr lvl="1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Moment of normal distribution</a:t>
                </a:r>
                <a:endParaRPr lang="en-US" altLang="ko-KR" b="0" dirty="0">
                  <a:solidFill>
                    <a:srgbClr val="006600"/>
                  </a:solidFill>
                </a:endParaRPr>
              </a:p>
              <a:p>
                <a:pPr marL="804863" lvl="2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nary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161925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altLang="ko-KR" dirty="0">
                    <a:solidFill>
                      <a:srgbClr val="0066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altLang="ko-KR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marL="161925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ko-KR" alt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161925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b="0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 smtClean="0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ko-KR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nary>
                              <m:r>
                                <a:rPr lang="en-US" altLang="ko-KR" b="0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f>
                                    <m:f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ko-KR" altLang="en-US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ko-KR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ko-KR" altLang="en-US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  <m:mr>
                            <m:e>
                              <m:nary>
                                <m:nary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ko-KR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e>
                              </m:nary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f>
                                    <m:f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ko-KR" altLang="en-US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ko-KR" altLang="en-US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sub>
                                <m:sup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altLang="ko-KR" b="0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altLang="ko-KR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b="0" i="1">
                                                  <a:solidFill>
                                                    <a:srgbClr val="0066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altLang="ko-KR" b="0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altLang="ko-KR" b="0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𝑑𝑤</m:t>
                                  </m:r>
                                </m:e>
                              </m:nary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ko-KR" altLang="en-US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 </a:t>
                </a:r>
              </a:p>
              <a:p>
                <a:pPr marL="161925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nary>
                      <m:naryPr>
                        <m:chr m:val="∑"/>
                        <m:ctrlP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600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851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75000"/>
                    </a:schemeClr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Normal &amp; Gamma Distributions</a:t>
                </a:r>
              </a:p>
              <a:p>
                <a:pPr lvl="1">
                  <a:buClr>
                    <a:srgbClr val="006600"/>
                  </a:buClr>
                </a:pPr>
                <a:endParaRPr lang="en-US" altLang="ko-KR" sz="6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>
                  <a:buClr>
                    <a:schemeClr val="bg1">
                      <a:lumMod val="7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General</a:t>
                </a:r>
                <a:r>
                  <a:rPr lang="ko-KR" altLang="en-US" dirty="0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formulation (continued)</a:t>
                </a:r>
                <a:endParaRPr lang="en-US" altLang="ko-KR" b="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895350" lvl="2" indent="-265113">
                  <a:buClr>
                    <a:srgbClr val="0066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altLang="ko-KR" b="0" dirty="0">
                    <a:solidFill>
                      <a:srgbClr val="0066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ko-KR" b="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43510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895350" lvl="2" indent="-265113">
                  <a:buClr>
                    <a:srgbClr val="0066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00213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ko-KR" altLang="el-G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895350" lvl="2" indent="-265113">
                  <a:buClr>
                    <a:srgbClr val="0066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e>
                    </m:nary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700213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ko-KR" altLang="el-G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57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84C3781-99FB-4584-8640-AA60C2917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8281"/>
              </p:ext>
            </p:extLst>
          </p:nvPr>
        </p:nvGraphicFramePr>
        <p:xfrm>
          <a:off x="1043608" y="404664"/>
          <a:ext cx="7056784" cy="5940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1753730143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034423520"/>
                    </a:ext>
                  </a:extLst>
                </a:gridCol>
              </a:tblGrid>
              <a:tr h="606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교육일정 및 내용 </a:t>
                      </a:r>
                      <a:r>
                        <a:rPr lang="en-US" altLang="ko-KR" sz="2800" dirty="0"/>
                        <a:t>(</a:t>
                      </a:r>
                      <a:r>
                        <a:rPr lang="ko-KR" altLang="en-US" sz="2800" dirty="0"/>
                        <a:t>계속</a:t>
                      </a:r>
                      <a:r>
                        <a:rPr lang="en-US" altLang="ko-KR" sz="2800" dirty="0"/>
                        <a:t>)</a:t>
                      </a:r>
                      <a:endParaRPr lang="ko-KR" altLang="en-US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379873"/>
                  </a:ext>
                </a:extLst>
              </a:tr>
              <a:tr h="50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일차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계속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지진원 특성평가 </a:t>
                      </a:r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지진목록 이용</a:t>
                      </a:r>
                      <a:endParaRPr lang="en-US" altLang="ko-KR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지진원의 종류 및 요소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dirty="0"/>
                        <a:t>Richter-b </a:t>
                      </a:r>
                      <a:r>
                        <a:rPr lang="ko-KR" altLang="en-US" sz="1600" dirty="0"/>
                        <a:t>평가</a:t>
                      </a:r>
                      <a:endParaRPr lang="en-US" altLang="ko-KR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지진발생률 평가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최대지진 평가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반복적 동시평가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187156"/>
                  </a:ext>
                </a:extLst>
              </a:tr>
              <a:tr h="503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dirty="0"/>
                        <a:t>지질 및 측지자료의 이용</a:t>
                      </a:r>
                      <a:endParaRPr lang="en-US" altLang="ko-KR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최대지진 평가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지진발생률 평가</a:t>
                      </a:r>
                      <a:endParaRPr lang="en-US" altLang="ko-KR" sz="1600" dirty="0"/>
                    </a:p>
                    <a:p>
                      <a:pPr marL="185737" lvl="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800" dirty="0"/>
                        <a:t>관련 이슈</a:t>
                      </a:r>
                      <a:endParaRPr lang="en-US" altLang="ko-KR" sz="18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지진목록의 병합 효과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지진의 이중 산입</a:t>
                      </a: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dirty="0" err="1"/>
                        <a:t>SeisParEst</a:t>
                      </a:r>
                      <a:r>
                        <a:rPr lang="ko-KR" altLang="en-US" dirty="0"/>
                        <a:t>를 이용한 실습</a:t>
                      </a:r>
                      <a:endParaRPr lang="en-US" altLang="ko-KR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dirty="0" err="1"/>
                        <a:t>SeisParEst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사용자 지침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지진원별 지진목록 작성</a:t>
                      </a:r>
                      <a:r>
                        <a:rPr lang="en-US" altLang="ko-KR" sz="1600" dirty="0"/>
                        <a:t>: </a:t>
                      </a:r>
                      <a:r>
                        <a:rPr lang="ko-KR" altLang="en-US" sz="1600" dirty="0"/>
                        <a:t>지진원에 속하는 지진 추출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지진목록의 완전성 평가</a:t>
                      </a:r>
                      <a:r>
                        <a:rPr lang="en-US" altLang="ko-KR" sz="1600" dirty="0"/>
                        <a:t>: 6</a:t>
                      </a:r>
                      <a:r>
                        <a:rPr lang="ko-KR" altLang="en-US" sz="1600" dirty="0"/>
                        <a:t>가지 방법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지진원 특성 평가</a:t>
                      </a:r>
                      <a:r>
                        <a:rPr lang="en-US" altLang="ko-KR" sz="1600" dirty="0"/>
                        <a:t>: 11</a:t>
                      </a:r>
                      <a:r>
                        <a:rPr lang="ko-KR" altLang="en-US" sz="1600" dirty="0"/>
                        <a:t>가지 방법</a:t>
                      </a:r>
                      <a:endParaRPr lang="en-US" altLang="ko-KR" sz="1600" dirty="0"/>
                    </a:p>
                    <a:p>
                      <a:pPr marL="539750" lvl="1" indent="-182563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600" dirty="0"/>
                        <a:t>평가결과의 해석 및 활용</a:t>
                      </a:r>
                      <a:endParaRPr lang="en-US" altLang="ko-K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638971"/>
                  </a:ext>
                </a:extLst>
              </a:tr>
              <a:tr h="503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C00000"/>
                          </a:solidFill>
                        </a:rPr>
                        <a:t>특전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2075" lvl="1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800" dirty="0">
                          <a:solidFill>
                            <a:srgbClr val="C00000"/>
                          </a:solidFill>
                        </a:rPr>
                        <a:t>동일 단체에서 </a:t>
                      </a:r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ko-KR" altLang="en-US" sz="1800" dirty="0">
                          <a:solidFill>
                            <a:srgbClr val="C00000"/>
                          </a:solidFill>
                        </a:rPr>
                        <a:t>인 이상 수강하면</a:t>
                      </a:r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rgbClr val="C00000"/>
                          </a:solidFill>
                        </a:rPr>
                        <a:t>SeisParEst</a:t>
                      </a:r>
                      <a:r>
                        <a:rPr lang="en-US" altLang="ko-KR" sz="1800" dirty="0">
                          <a:solidFill>
                            <a:srgbClr val="C00000"/>
                          </a:solidFill>
                        </a:rPr>
                        <a:t> 1</a:t>
                      </a:r>
                      <a:r>
                        <a:rPr lang="ko-KR" altLang="en-US" sz="1800" dirty="0">
                          <a:solidFill>
                            <a:srgbClr val="C00000"/>
                          </a:solidFill>
                        </a:rPr>
                        <a:t>년 라이선스 제공</a:t>
                      </a:r>
                      <a:endParaRPr lang="en-US" altLang="ko-KR" sz="180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830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02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75000"/>
                    </a:schemeClr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Normal &amp; Gamma Distributions (continued)</a:t>
                </a:r>
              </a:p>
              <a:p>
                <a:pPr lvl="1">
                  <a:buClr>
                    <a:srgbClr val="006600"/>
                  </a:buClr>
                </a:pPr>
                <a:endParaRPr lang="en-US" altLang="ko-KR" sz="600" dirty="0">
                  <a:solidFill>
                    <a:srgbClr val="66FFCC"/>
                  </a:solidFill>
                </a:endParaRPr>
              </a:p>
              <a:p>
                <a:pPr marL="539750" lvl="1" indent="-274638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Cumulative distribution</a:t>
                </a:r>
              </a:p>
              <a:p>
                <a:pPr marL="900113" lvl="2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ko-KR" b="0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43510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;0)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b>
                              </m:sSub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;0)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143510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ko-KR" altLang="en-US" i="1" smtClean="0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l-G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ko-KR" altLang="en-US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ko-KR" altLang="el-G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ko-KR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ko-KR" altLang="en-US" i="1">
                                              <a:solidFill>
                                                <a:srgbClr val="0066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solidFill>
                                            <a:srgbClr val="0066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rgbClr val="0066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ko-KR" altLang="en-US" i="1">
                                  <a:solidFill>
                                    <a:srgbClr val="0066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900113" lvl="2" indent="-274638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l-G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altLang="ko-KR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altLang="ko-KR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ko-KR" altLang="en-US" i="1">
                                                <a:solidFill>
                                                  <a:srgbClr val="0066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ko-KR" altLang="en-US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;</m:t>
                                </m:r>
                                <m:f>
                                  <m:f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=±∞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l-G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∞;</m:t>
                        </m:r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,</a:t>
                </a:r>
              </a:p>
              <a:p>
                <a:pPr marL="1081088" lvl="3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b="0" dirty="0">
                    <a:solidFill>
                      <a:srgbClr val="006600"/>
                    </a:solidFill>
                    <a:latin typeface="+mj-lt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539750" lvl="1" indent="-274638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Mean</a:t>
                </a:r>
              </a:p>
              <a:p>
                <a:pPr marL="900113" lvl="2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∞;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m:rPr>
                        <m:brk m:alnAt="7"/>
                      </m:rP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sSub>
                      <m:sSub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brk m:alnAt="7"/>
                      </m:rP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143510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(0)+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;0)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(1)+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;1)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1435100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364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75000"/>
                    </a:schemeClr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chemeClr val="bg1">
                        <a:lumMod val="75000"/>
                      </a:schemeClr>
                    </a:solidFill>
                  </a:rPr>
                  <a:t>Normal &amp; Gamma Distributions (continued)</a:t>
                </a:r>
              </a:p>
              <a:p>
                <a:pPr lvl="1">
                  <a:buClr>
                    <a:srgbClr val="006600"/>
                  </a:buClr>
                </a:pPr>
                <a:endParaRPr lang="en-US" altLang="ko-KR" sz="600" dirty="0">
                  <a:solidFill>
                    <a:srgbClr val="66FFCC"/>
                  </a:solidFill>
                </a:endParaRPr>
              </a:p>
              <a:p>
                <a:pPr marL="539750" lvl="1" indent="-274638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Variance</a:t>
                </a:r>
              </a:p>
              <a:p>
                <a:pPr marL="900113" lvl="2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∞;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marL="1527175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(0)+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;0)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ko-KR" alt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1527175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1527175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r>
                              <m:rPr>
                                <m:brk m:alnAt="7"/>
                              </m:r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el-GR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Γ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altLang="ko-KR" b="0" i="1" smtClean="0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num>
                              <m:den>
                                <m: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i="1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1527175" lvl="2" indent="0">
                  <a:buClr>
                    <a:srgbClr val="006600"/>
                  </a:buClr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</a:t>
                </a:r>
              </a:p>
              <a:p>
                <a:pPr marL="1527175" lvl="2" indent="0">
                  <a:buClr>
                    <a:srgbClr val="006600"/>
                  </a:buClr>
                  <a:buNone/>
                </a:pPr>
                <a:endParaRPr lang="en-US" altLang="ko-KR" sz="400" dirty="0">
                  <a:solidFill>
                    <a:srgbClr val="006600"/>
                  </a:solidFill>
                </a:endParaRPr>
              </a:p>
              <a:p>
                <a:pPr marL="900113" lvl="2" indent="-274638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764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6490800" cy="605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Distribution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b="0" dirty="0"/>
                  <a:t>Chi-square deviate: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is degrees of freedom</a:t>
                </a:r>
              </a:p>
              <a:p>
                <a:pPr lvl="1"/>
                <a:r>
                  <a:rPr lang="en-US" altLang="ko-KR" dirty="0"/>
                  <a:t>PDF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/2−1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∈[0,+∞)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Mean: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CDF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/2;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/2)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den>
                    </m:f>
                  </m:oMath>
                </a14:m>
                <a:endParaRPr lang="en-US" altLang="ko-KR" dirty="0"/>
              </a:p>
              <a:p>
                <a:pPr marL="534987" lvl="1" indent="-265113">
                  <a:buClr>
                    <a:schemeClr val="accent4"/>
                  </a:buClr>
                </a:pPr>
                <a:r>
                  <a:rPr lang="en-US" altLang="ko-KR" dirty="0"/>
                  <a:t>Sum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deviates</a:t>
                </a:r>
              </a:p>
              <a:p>
                <a:pPr marL="895350" lvl="2" indent="-265113">
                  <a:buClr>
                    <a:schemeClr val="accent4"/>
                  </a:buClr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are mutually independent,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808AD7-22D8-4DA9-A8D3-288DEC699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6490800" cy="6058592"/>
              </a:xfrm>
              <a:blipFill>
                <a:blip r:embed="rId2"/>
                <a:stretch>
                  <a:fillRect l="-1690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551D28-448F-4D76-8A25-955CD127B69A}"/>
              </a:ext>
            </a:extLst>
          </p:cNvPr>
          <p:cNvSpPr txBox="1"/>
          <p:nvPr/>
        </p:nvSpPr>
        <p:spPr>
          <a:xfrm>
            <a:off x="6486937" y="3958931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A343BB51-E7A0-44C8-BB21-BB994AC8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00" y="1701000"/>
            <a:ext cx="3384253" cy="225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99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D93878-E41F-4B56-B23A-5AD0B4A90A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Student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ko-KR" dirty="0"/>
                  <a:t> Distribution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Student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deviate: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dirty="0"/>
                  <a:t>PDF: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𝜋𝜈</m:t>
                            </m:r>
                          </m:e>
                        </m:rad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Mean: 0 for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altLang="ko-KR" dirty="0"/>
                  <a:t>, otherwise undefined</a:t>
                </a:r>
              </a:p>
              <a:p>
                <a:pPr lvl="3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altLang="ko-KR" dirty="0"/>
                  <a:t>;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2&lt;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dirty="0"/>
                  <a:t>; otherwise undefined</a:t>
                </a:r>
              </a:p>
              <a:p>
                <a:pPr lvl="1"/>
                <a:r>
                  <a:rPr lang="en-US" altLang="ko-KR" dirty="0"/>
                  <a:t>Usage</a:t>
                </a:r>
              </a:p>
              <a:p>
                <a:pPr lvl="2"/>
                <a:r>
                  <a:rPr lang="en-US" altLang="ko-KR" dirty="0"/>
                  <a:t>To test a location of distribution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D93878-E41F-4B56-B23A-5AD0B4A90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A47DDA5-2BAB-4F85-9FDD-94D0F8678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573000"/>
            <a:ext cx="3240360" cy="2562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4C1BE-1A57-46FD-B0FB-BECE90C5FF01}"/>
              </a:ext>
            </a:extLst>
          </p:cNvPr>
          <p:cNvSpPr txBox="1"/>
          <p:nvPr/>
        </p:nvSpPr>
        <p:spPr>
          <a:xfrm>
            <a:off x="3786811" y="5589000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944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2E07A0-4336-4E38-8859-61EC0E6A28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altLang="ko-KR" dirty="0"/>
                  <a:t> Distribution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Definition</a:t>
                </a:r>
              </a:p>
              <a:p>
                <a:pPr lvl="2"/>
                <a:r>
                  <a:rPr lang="en-US" altLang="ko-KR" dirty="0"/>
                  <a:t>F deviate: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PDF: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𝑥𝐹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Mean: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Variance: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−4)</m:t>
                        </m:r>
                      </m:den>
                    </m:f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Useful properties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𝜈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(1,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Usage</a:t>
                </a:r>
              </a:p>
              <a:p>
                <a:pPr lvl="2"/>
                <a:r>
                  <a:rPr lang="en-US" altLang="ko-KR" dirty="0"/>
                  <a:t>To test a variance of distribution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22E07A0-4336-4E38-8859-61EC0E6A28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C3748FB5-B0B7-4F32-8D81-2B7C5749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00" y="2997000"/>
            <a:ext cx="3522604" cy="264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0B6B61-E920-4818-858E-00835FCD0CE5}"/>
              </a:ext>
            </a:extLst>
          </p:cNvPr>
          <p:cNvSpPr txBox="1"/>
          <p:nvPr/>
        </p:nvSpPr>
        <p:spPr>
          <a:xfrm>
            <a:off x="6357509" y="5553435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Wikipedia&gt;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40869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D5BC4-0DDD-4184-A001-7D521B32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Special Topics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Order Statistics</a:t>
                </a:r>
              </a:p>
              <a:p>
                <a:pPr lvl="1"/>
                <a:r>
                  <a:rPr lang="en-US" altLang="ko-KR" dirty="0"/>
                  <a:t>Distributions of maxima</a:t>
                </a:r>
              </a:p>
              <a:p>
                <a:pPr lvl="2"/>
                <a:r>
                  <a:rPr lang="en-US" altLang="ko-KR" dirty="0"/>
                  <a:t>Suppose that we have a set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which have a PDF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dirty="0"/>
                  <a:t> take the ordered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Distribution functions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  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 are mutually independent</a:t>
                </a:r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)⋯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1619250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			      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 are identically distributed</a:t>
                </a: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>
                  <a:latin typeface="Ink Free" panose="03080402000500000000" pitchFamily="66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74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18800" cy="5626545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Order Statistics (continued)</a:t>
                </a: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/>
                <a:r>
                  <a:rPr lang="en-US" altLang="ko-KR" dirty="0"/>
                  <a:t>Distribution of minima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14382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14382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</a:p>
              <a:p>
                <a:pPr marL="14382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mutually independent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>
                  <a:ea typeface="Cambria Math" panose="02040503050406030204" pitchFamily="18" charset="0"/>
                </a:endParaRPr>
              </a:p>
              <a:p>
                <a:pPr marL="143827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ko-KR" dirty="0"/>
              </a:p>
              <a:p>
                <a:pPr marL="14382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		           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 identically 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>
                  <a:latin typeface="Ink Free" panose="03080402000500000000" pitchFamily="66" charset="0"/>
                </a:endParaRPr>
              </a:p>
              <a:p>
                <a:pPr lvl="2"/>
                <a:endParaRPr lang="en-US" altLang="ko-KR" sz="600" dirty="0">
                  <a:latin typeface="Ink Free" panose="03080402000500000000" pitchFamily="66" charset="0"/>
                </a:endParaRPr>
              </a:p>
              <a:p>
                <a:pPr lvl="1"/>
                <a:r>
                  <a:rPr lang="en-US" altLang="ko-KR" dirty="0">
                    <a:latin typeface="+mj-lt"/>
                  </a:rPr>
                  <a:t>Distribution of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+mj-lt"/>
                  </a:rPr>
                  <a:t>-</a:t>
                </a:r>
                <a:r>
                  <a:rPr lang="en-US" altLang="ko-KR" dirty="0" err="1">
                    <a:latin typeface="+mj-lt"/>
                  </a:rPr>
                  <a:t>th</a:t>
                </a:r>
                <a:r>
                  <a:rPr lang="en-US" altLang="ko-KR" dirty="0">
                    <a:latin typeface="+mj-lt"/>
                  </a:rPr>
                  <a:t> maxima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ko-KR" dirty="0">
                  <a:latin typeface="+mj-lt"/>
                </a:endParaRPr>
              </a:p>
              <a:p>
                <a:pPr lvl="2"/>
                <a:endParaRPr lang="en-US" altLang="ko-KR" sz="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18800" cy="5626545"/>
              </a:xfrm>
              <a:blipFill>
                <a:blip r:embed="rId2"/>
                <a:stretch>
                  <a:fillRect l="-1335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657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Order Statistics (continued)</a:t>
                </a:r>
                <a:endParaRPr lang="en-US" altLang="ko-KR" dirty="0"/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Extreme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Distributions</a:t>
                </a:r>
              </a:p>
              <a:p>
                <a:endParaRPr lang="en-US" altLang="ko-KR" sz="400" dirty="0"/>
              </a:p>
              <a:p>
                <a:pPr lvl="2"/>
                <a:r>
                  <a:rPr lang="en-US" altLang="ko-KR" dirty="0"/>
                  <a:t>Distribution of smallest values</a:t>
                </a:r>
              </a:p>
              <a:p>
                <a:pPr lvl="3"/>
                <a:r>
                  <a:rPr lang="en-US" altLang="ko-KR" dirty="0"/>
                  <a:t>Defining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ko-KR" dirty="0"/>
                  <a:t>,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ko-KR" b="0" i="0" dirty="0">
                    <a:latin typeface="Cambria Math" panose="02040503050406030204" pitchFamily="18" charset="0"/>
                  </a:rPr>
                  <a:t> </a:t>
                </a:r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	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∵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) is a monotonically increasing function</a:t>
                </a:r>
                <a:endParaRPr lang="en-US" altLang="ko-KR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/>
                  <a:t>,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ko-KR" alt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Distribution of the minimum,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 for a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en-US" altLang="ko-KR" dirty="0"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is a monotonically increasing function </a:t>
                </a:r>
                <a:r>
                  <a:rPr lang="en-US" altLang="ko-KR" dirty="0">
                    <a:solidFill>
                      <a:srgbClr val="002060"/>
                    </a:solidFill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2060"/>
                  </a:solidFill>
                  <a:latin typeface="+mj-lt"/>
                  <a:ea typeface="Cambria Math" panose="02040503050406030204" pitchFamily="18" charset="0"/>
                </a:endParaRPr>
              </a:p>
              <a:p>
                <a:pPr lvl="4"/>
                <a:r>
                  <a:rPr lang="en-US" altLang="ko-KR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</a:p>
              <a:p>
                <a:pPr lvl="4"/>
                <a:r>
                  <a:rPr lang="en-US" altLang="ko-KR" dirty="0"/>
                  <a:t>For a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3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524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Order Statistics</a:t>
                </a: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Extreme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Value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Distributions</a:t>
                </a:r>
              </a:p>
              <a:p>
                <a:pPr>
                  <a:buClr>
                    <a:schemeClr val="bg1">
                      <a:lumMod val="65000"/>
                    </a:schemeClr>
                  </a:buClr>
                </a:pPr>
                <a:endParaRPr lang="en-US" altLang="ko-KR" sz="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Distribution of smallest values (continued)</a:t>
                </a:r>
              </a:p>
              <a:p>
                <a:pPr lvl="3"/>
                <a:r>
                  <a:rPr lang="en-US" altLang="ko-KR" dirty="0"/>
                  <a:t>Example: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is a uniform deviate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𝑛𝑧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sz="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:endParaRPr lang="en-US" altLang="ko-KR" sz="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ko-KR" dirty="0"/>
                  <a:t>Distribution of largest values</a:t>
                </a:r>
              </a:p>
              <a:p>
                <a:pPr lvl="3"/>
                <a:r>
                  <a:rPr lang="en-US" altLang="ko-KR" dirty="0"/>
                  <a:t>Defining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dirty="0"/>
                  <a:t>, 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in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 </a:t>
                </a: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	</a:t>
                </a: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∵</a:t>
                </a:r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ko-KR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solidFill>
                      <a:schemeClr val="accent1">
                        <a:lumMod val="75000"/>
                      </a:schemeClr>
                    </a:solidFill>
                    <a:latin typeface="Ink Free" panose="03080402000500000000" pitchFamily="66" charset="0"/>
                  </a:rPr>
                  <a:t>) is a monotonically increasing function</a:t>
                </a:r>
                <a:endParaRPr lang="en-US" altLang="ko-KR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marL="1887537" lvl="4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sub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num>
                                      <m:den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35534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Order Statistics</a:t>
                </a: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Extreme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Value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Distributions</a:t>
                </a: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Distribution of largest values (continued)</a:t>
                </a:r>
                <a:endParaRPr lang="en-US" altLang="ko-KR" dirty="0"/>
              </a:p>
              <a:p>
                <a:pPr lvl="3"/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/>
                  <a:t>,</a:t>
                </a: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:r>
                  <a:rPr lang="en-US" altLang="ko-KR" dirty="0"/>
                  <a:t>Distribution of the maximum,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for a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4"/>
                <a:r>
                  <a:rPr lang="en-US" altLang="ko-KR" dirty="0">
                    <a:ea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002060"/>
                    </a:solidFill>
                  </a:rPr>
                  <a:t> is a monotonically decreasing function </a:t>
                </a:r>
                <a:r>
                  <a:rPr lang="en-US" altLang="ko-KR" sz="10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sz="1000" dirty="0">
                    <a:solidFill>
                      <a:srgbClr val="002060"/>
                    </a:solidFill>
                    <a:ea typeface="Cambria Math" panose="02040503050406030204" pitchFamily="18" charset="0"/>
                  </a:rPr>
                  <a:t>, </a:t>
                </a:r>
              </a:p>
              <a:p>
                <a:pPr marL="1204912" lvl="4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:r>
                  <a:rPr lang="en-US" altLang="ko-KR" dirty="0"/>
                  <a:t>For a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m:rPr>
                        <m:sty m:val="p"/>
                      </m:rPr>
                      <a:rPr lang="el-GR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/>
                  <a:t>Example: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is a exponential deviate in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,∞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[1−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83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0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Introduction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02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Order Statistics</a:t>
                </a:r>
              </a:p>
              <a:p>
                <a:pPr lvl="2">
                  <a:buClr>
                    <a:schemeClr val="bg1">
                      <a:lumMod val="65000"/>
                    </a:schemeClr>
                  </a:buClr>
                </a:pP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Extreme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Value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Distributions (continued)</a:t>
                </a:r>
                <a:endParaRPr lang="en-US" altLang="ko-KR" sz="6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2">
                  <a:buClr>
                    <a:schemeClr val="accent2">
                      <a:lumMod val="50000"/>
                    </a:schemeClr>
                  </a:buClr>
                </a:pPr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</a:rPr>
                  <a:t>Remark</a:t>
                </a: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</a:rPr>
                  <a:t>In the previous example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</a:rPr>
                  <a:t>, we obtained the distribution of the largest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p>
                    </m:sSup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i="1" dirty="0">
                    <a:solidFill>
                      <a:schemeClr val="accent2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We will derive the same results for the Poisson process</a:t>
                </a: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The probability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Assuming, during time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 the annual rate of events larger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 the number of events larger than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Then, the probability for the occurrence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events with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</a:t>
                </a:r>
              </a:p>
              <a:p>
                <a:pPr marL="1252538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The probability that the magnitude of the largest event,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 less than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is equal to the probability that there is no event larger than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ko-KR" i="1" dirty="0">
                  <a:solidFill>
                    <a:schemeClr val="accent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1700213" lvl="3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solidFill>
                                          <a:schemeClr val="accent2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>
                  <a:solidFill>
                    <a:schemeClr val="accent2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solidFill>
                      <a:schemeClr val="accent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Here, we didn’t assume a large number, but the Poisson process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1037" b="-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12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1000"/>
                <a:ext cx="8229600" cy="5760000"/>
              </a:xfrm>
            </p:spPr>
            <p:txBody>
              <a:bodyPr/>
              <a:lstStyle/>
              <a:p>
                <a:pPr lvl="1">
                  <a:buClr>
                    <a:srgbClr val="006600"/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Generalized Extreme Value (GEV) Distribution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Extreme value distribution (EVD) are classified into  3 types</a:t>
                </a:r>
                <a:endParaRPr lang="en-US" altLang="ko-KR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:r>
                  <a:rPr lang="en-US" altLang="ko-KR" dirty="0">
                    <a:solidFill>
                      <a:srgbClr val="006600"/>
                    </a:solidFill>
                  </a:rPr>
                  <a:t>Type I: </a:t>
                </a:r>
                <a:r>
                  <a:rPr lang="en-US" altLang="ko-KR" dirty="0">
                    <a:solidFill>
                      <a:srgbClr val="006600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Gumbel Distribution</a:t>
                </a:r>
                <a:r>
                  <a:rPr lang="en-US" altLang="ko-KR" dirty="0">
                    <a:solidFill>
                      <a:srgbClr val="006600"/>
                    </a:solidFill>
                  </a:rPr>
                  <a:t> (also called the Gumbel-Type)</a:t>
                </a:r>
              </a:p>
              <a:p>
                <a:pPr lvl="4"/>
                <a:r>
                  <a:rPr lang="en-US" altLang="ko-KR" dirty="0">
                    <a:solidFill>
                      <a:srgbClr val="006600"/>
                    </a:solidFill>
                  </a:rPr>
                  <a:t>The most common EVD and has two forms: one for the minimum, and one for the maximum</a:t>
                </a:r>
              </a:p>
              <a:p>
                <a:pPr lvl="4"/>
                <a:r>
                  <a:rPr lang="en-US" altLang="ko-KR" dirty="0">
                    <a:solidFill>
                      <a:srgbClr val="006600"/>
                    </a:solidFill>
                  </a:rPr>
                  <a:t>It is defined in the unbounded range</a:t>
                </a:r>
              </a:p>
              <a:p>
                <a:pPr lvl="3"/>
                <a:r>
                  <a:rPr lang="en-US" altLang="ko-KR" dirty="0">
                    <a:solidFill>
                      <a:srgbClr val="006600"/>
                    </a:solidFill>
                  </a:rPr>
                  <a:t>Type II: </a:t>
                </a:r>
                <a:r>
                  <a:rPr lang="en-US" altLang="ko-KR" dirty="0">
                    <a:solidFill>
                      <a:srgbClr val="006600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Fréchet Distribution</a:t>
                </a: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4"/>
                <a:r>
                  <a:rPr lang="en-US" altLang="ko-KR" dirty="0">
                    <a:solidFill>
                      <a:srgbClr val="006600"/>
                    </a:solidFill>
                  </a:rPr>
                  <a:t>Used to model maximum values in a data set</a:t>
                </a:r>
              </a:p>
              <a:p>
                <a:pPr lvl="4"/>
                <a:r>
                  <a:rPr lang="en-US" altLang="ko-KR" dirty="0">
                    <a:solidFill>
                      <a:srgbClr val="006600"/>
                    </a:solidFill>
                  </a:rPr>
                  <a:t>Its is bounded (restricted) on the lower side</a:t>
                </a:r>
              </a:p>
              <a:p>
                <a:pPr lvl="3"/>
                <a:r>
                  <a:rPr lang="en-US" altLang="ko-KR" dirty="0">
                    <a:solidFill>
                      <a:srgbClr val="006600"/>
                    </a:solidFill>
                  </a:rPr>
                  <a:t>Type III: </a:t>
                </a:r>
                <a:r>
                  <a:rPr lang="en-US" altLang="ko-KR" dirty="0">
                    <a:solidFill>
                      <a:srgbClr val="00660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Weibull Distribution</a:t>
                </a:r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4"/>
                <a:r>
                  <a:rPr lang="en-US" altLang="ko-KR" dirty="0">
                    <a:solidFill>
                      <a:srgbClr val="006600"/>
                    </a:solidFill>
                  </a:rPr>
                  <a:t>Used in assessing product reliability to model failure times and life data analysis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GEV distribution unites all the 3 types of EVD above</a:t>
                </a:r>
              </a:p>
              <a:p>
                <a:pPr lvl="3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ko-KR" altLang="en-US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ko-KR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ko-KR" altLang="en-US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num>
                                      <m:den>
                                        <m:r>
                                          <a:rPr lang="ko-KR" altLang="en-US" i="1">
                                            <a:solidFill>
                                              <a:srgbClr val="0066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−1/</m:t>
                            </m:r>
                            <m:r>
                              <a:rPr lang="ko-KR" alt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3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An EVD type is determined by the (shape) parameter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4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: Type I	→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ko-KR" altLang="en-US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(−∞,+∞)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4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: Type II	→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ko-KR" altLang="en-US" b="0" i="1" smtClean="0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−1/</m:t>
                        </m:r>
                        <m:r>
                          <a:rPr lang="ko-KR" altLang="en-US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ko-KR" altLang="en-US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ko-KR" altLang="en-US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,+∞)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4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: Type III	→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ko-KR" altLang="en-US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ko-KR" altLang="en-US" i="1">
                                        <a:solidFill>
                                          <a:srgbClr val="00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−1/</m:t>
                        </m:r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1000"/>
                <a:ext cx="8229600" cy="5760000"/>
              </a:xfrm>
              <a:blipFill>
                <a:blip r:embed="rId5"/>
                <a:stretch>
                  <a:fillRect t="-12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127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One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Function of Two Random Variables</a:t>
                </a:r>
              </a:p>
              <a:p>
                <a:pPr lvl="1"/>
                <a:endParaRPr lang="en-US" altLang="ko-KR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marL="15271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15271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marL="15271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15271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1527175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1435100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  <a:p>
                <a:pPr marL="1435100" lvl="2" indent="0">
                  <a:buNone/>
                </a:pP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↔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en-US" altLang="ko-KR" dirty="0"/>
                  <a:t>, 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/>
                  <a:t> are not independent</a:t>
                </a:r>
              </a:p>
              <a:p>
                <a:pPr marL="1435100" lvl="2" indent="0">
                  <a:buNone/>
                </a:pPr>
                <a:endParaRPr lang="en-US" altLang="ko-KR" sz="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↔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3"/>
                <a:stretch>
                  <a:fillRect l="-1333" t="-1517" b="-99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D24DAF10-1D5F-4651-ADA1-A645416466BB}"/>
              </a:ext>
            </a:extLst>
          </p:cNvPr>
          <p:cNvGrpSpPr/>
          <p:nvPr/>
        </p:nvGrpSpPr>
        <p:grpSpPr>
          <a:xfrm>
            <a:off x="5580000" y="1485000"/>
            <a:ext cx="2951992" cy="2432055"/>
            <a:chOff x="4572000" y="2292945"/>
            <a:chExt cx="3455992" cy="2792055"/>
          </a:xfrm>
        </p:grpSpPr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E21FAFA5-6460-4849-9AAC-137108311F35}"/>
                </a:ext>
              </a:extLst>
            </p:cNvPr>
            <p:cNvSpPr/>
            <p:nvPr/>
          </p:nvSpPr>
          <p:spPr bwMode="auto">
            <a:xfrm>
              <a:off x="4572000" y="3694176"/>
              <a:ext cx="1883664" cy="164592"/>
            </a:xfrm>
            <a:custGeom>
              <a:avLst/>
              <a:gdLst>
                <a:gd name="connsiteX0" fmla="*/ 0 w 1883664"/>
                <a:gd name="connsiteY0" fmla="*/ 0 h 164592"/>
                <a:gd name="connsiteX1" fmla="*/ 1719072 w 1883664"/>
                <a:gd name="connsiteY1" fmla="*/ 0 h 164592"/>
                <a:gd name="connsiteX2" fmla="*/ 1883664 w 1883664"/>
                <a:gd name="connsiteY2" fmla="*/ 164592 h 164592"/>
                <a:gd name="connsiteX3" fmla="*/ 0 w 1883664"/>
                <a:gd name="connsiteY3" fmla="*/ 155448 h 164592"/>
                <a:gd name="connsiteX4" fmla="*/ 0 w 1883664"/>
                <a:gd name="connsiteY4" fmla="*/ 0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3664" h="164592">
                  <a:moveTo>
                    <a:pt x="0" y="0"/>
                  </a:moveTo>
                  <a:lnTo>
                    <a:pt x="1719072" y="0"/>
                  </a:lnTo>
                  <a:lnTo>
                    <a:pt x="1883664" y="164592"/>
                  </a:lnTo>
                  <a:lnTo>
                    <a:pt x="0" y="155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1D7FA5C-6604-41DA-89DE-ACA899360A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149000"/>
              <a:ext cx="2880000" cy="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37FE830-033C-4C70-BF7E-5E9EB15A44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12000" y="2709000"/>
              <a:ext cx="0" cy="237600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4C8AA55-2BF4-4754-950C-2475E522837D}"/>
                </a:ext>
              </a:extLst>
            </p:cNvPr>
            <p:cNvCxnSpPr/>
            <p:nvPr/>
          </p:nvCxnSpPr>
          <p:spPr bwMode="auto">
            <a:xfrm>
              <a:off x="5292000" y="2709000"/>
              <a:ext cx="2160000" cy="216000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A5D7481-B22D-4A08-BDCF-D31735121E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781000"/>
              <a:ext cx="792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BC739B9-D918-4430-B296-0F7FF95728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933400"/>
              <a:ext cx="944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453F2D3-B030-404C-ACB2-C2F2F5F3050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085800"/>
              <a:ext cx="1096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81CB4FE7-A47A-4BFA-B9F4-5E4BE087B9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238200"/>
              <a:ext cx="1249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5C617AE-21B7-4B5E-89A7-F45E530540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390600"/>
              <a:ext cx="1401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8E672EB-F103-4B34-A5D3-CDB41EE8E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543000"/>
              <a:ext cx="1554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1D55B84-6CB3-475A-A2DD-460C39E621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695400"/>
              <a:ext cx="1706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ADC8284-8F12-47BB-A495-9715EBFBF8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3847800"/>
              <a:ext cx="1858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D9850B9-CF1F-4904-9898-44C41D7F97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000200"/>
              <a:ext cx="2011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74ECA03-39F9-4673-89E0-C137831E877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305000"/>
              <a:ext cx="2316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C16B98C-1AAA-4498-8545-DBC09AFA36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457400"/>
              <a:ext cx="24684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BAE89F08-C81D-44C3-BE75-2A07F69D694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609800"/>
              <a:ext cx="26208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D3AB063-56D1-4343-AF46-24CF23AEA4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4762200"/>
              <a:ext cx="277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7A3708D-0A62-402C-B985-77C9A4EBC3C7}"/>
                    </a:ext>
                  </a:extLst>
                </p:cNvPr>
                <p:cNvSpPr txBox="1"/>
                <p:nvPr/>
              </p:nvSpPr>
              <p:spPr>
                <a:xfrm>
                  <a:off x="5990401" y="3150638"/>
                  <a:ext cx="288000" cy="388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7A3708D-0A62-402C-B985-77C9A4EBC3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401" y="3150638"/>
                  <a:ext cx="288000" cy="38866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E7DA28-BFF5-4D2C-A5BE-E601EE1E3DAE}"/>
                    </a:ext>
                  </a:extLst>
                </p:cNvPr>
                <p:cNvSpPr txBox="1"/>
                <p:nvPr/>
              </p:nvSpPr>
              <p:spPr>
                <a:xfrm>
                  <a:off x="7430256" y="3904890"/>
                  <a:ext cx="288000" cy="388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97E7DA28-BFF5-4D2C-A5BE-E601EE1E3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256" y="3904890"/>
                  <a:ext cx="288000" cy="388668"/>
                </a:xfrm>
                <a:prstGeom prst="rect">
                  <a:avLst/>
                </a:prstGeom>
                <a:blipFill>
                  <a:blip r:embed="rId5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87869CF-ABD7-4066-9D4F-985AEDA47F3C}"/>
                    </a:ext>
                  </a:extLst>
                </p:cNvPr>
                <p:cNvSpPr txBox="1"/>
                <p:nvPr/>
              </p:nvSpPr>
              <p:spPr>
                <a:xfrm>
                  <a:off x="5868001" y="2292945"/>
                  <a:ext cx="288000" cy="388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887869CF-ABD7-4066-9D4F-985AEDA47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001" y="2292945"/>
                  <a:ext cx="288000" cy="388668"/>
                </a:xfrm>
                <a:prstGeom prst="rect">
                  <a:avLst/>
                </a:prstGeom>
                <a:blipFill>
                  <a:blip r:embed="rId6"/>
                  <a:stretch>
                    <a:fillRect r="-12500" b="-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E3F320-665C-430D-A66E-A02516A0DF9A}"/>
                    </a:ext>
                  </a:extLst>
                </p:cNvPr>
                <p:cNvSpPr txBox="1"/>
                <p:nvPr/>
              </p:nvSpPr>
              <p:spPr>
                <a:xfrm>
                  <a:off x="6773999" y="3318436"/>
                  <a:ext cx="1253993" cy="388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FE3F320-665C-430D-A66E-A02516A0D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3999" y="3318436"/>
                  <a:ext cx="1253993" cy="388668"/>
                </a:xfrm>
                <a:prstGeom prst="rect">
                  <a:avLst/>
                </a:prstGeom>
                <a:blipFill>
                  <a:blip r:embed="rId7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453A97E9-7C19-462C-9C11-929079298CD7}"/>
                </a:ext>
              </a:extLst>
            </p:cNvPr>
            <p:cNvCxnSpPr>
              <a:stCxn id="71" idx="1"/>
            </p:cNvCxnSpPr>
            <p:nvPr/>
          </p:nvCxnSpPr>
          <p:spPr bwMode="auto">
            <a:xfrm rot="10800000" flipV="1">
              <a:off x="6583204" y="3512769"/>
              <a:ext cx="190795" cy="392120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0CC97BA-85CE-4AFA-A665-6970A9BF2C12}"/>
              </a:ext>
            </a:extLst>
          </p:cNvPr>
          <p:cNvCxnSpPr/>
          <p:nvPr/>
        </p:nvCxnSpPr>
        <p:spPr bwMode="auto">
          <a:xfrm flipV="1">
            <a:off x="2124000" y="2101110"/>
            <a:ext cx="1512000" cy="175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1B75040-B6EB-4CEE-8D9D-3924062CE982}"/>
              </a:ext>
            </a:extLst>
          </p:cNvPr>
          <p:cNvCxnSpPr/>
          <p:nvPr/>
        </p:nvCxnSpPr>
        <p:spPr bwMode="auto">
          <a:xfrm>
            <a:off x="2124000" y="2101110"/>
            <a:ext cx="1474809" cy="1758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070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Central Limit Theorem</a:t>
                </a:r>
              </a:p>
              <a:p>
                <a:pPr lvl="1"/>
                <a:endParaRPr lang="en-US" altLang="ko-KR" sz="600" dirty="0"/>
              </a:p>
              <a:p>
                <a:pPr lvl="1"/>
                <a:r>
                  <a:rPr lang="en-US" altLang="ko-KR" dirty="0"/>
                  <a:t>Definition</a:t>
                </a:r>
              </a:p>
              <a:p>
                <a:pPr lvl="2"/>
                <a:r>
                  <a:rPr lang="en-US" altLang="ko-KR" dirty="0"/>
                  <a:t>There are several versions of CLT</a:t>
                </a:r>
              </a:p>
              <a:p>
                <a:pPr lvl="2"/>
                <a:r>
                  <a:rPr lang="en-US" altLang="ko-KR" dirty="0"/>
                  <a:t>In probability theory, CLT states that, under appropriate conditions, the distribution of a normalized version of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sample mean</a:t>
                </a:r>
                <a:r>
                  <a:rPr lang="en-US" altLang="ko-KR" dirty="0"/>
                  <a:t> converges to a standard normal distribution. This holds even if the original variables themselves are not normally distributed.</a:t>
                </a:r>
              </a:p>
              <a:p>
                <a:pPr lvl="2"/>
                <a:r>
                  <a:rPr lang="en-US" altLang="ko-KR" dirty="0"/>
                  <a:t>In statistics, CLT can be stated as: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denote a statistical sample from a population with mean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denote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sample mean</a:t>
                </a:r>
                <a:r>
                  <a:rPr lang="en-US" altLang="ko-KR" dirty="0"/>
                  <a:t>. Then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altLang="ko-KR" dirty="0"/>
                  <a:t>, the distribution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normal distribution with mean 0 and variance 1.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0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2561F-7953-49D2-83D4-31DD161F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435280" cy="5976664"/>
          </a:xfrm>
        </p:spPr>
        <p:txBody>
          <a:bodyPr/>
          <a:lstStyle/>
          <a:p>
            <a:pPr lvl="1"/>
            <a:r>
              <a:rPr lang="en-US" altLang="ko-KR" dirty="0"/>
              <a:t>Explanation 1</a:t>
            </a:r>
          </a:p>
          <a:p>
            <a:pPr lvl="2"/>
            <a:endParaRPr lang="en-US" altLang="ko-KR" sz="600" dirty="0"/>
          </a:p>
        </p:txBody>
      </p:sp>
      <p:pic>
        <p:nvPicPr>
          <p:cNvPr id="3074" name="Picture 2" descr="Illustration of Central Limit Theorem for a skewed population of values Panel A shows the population (highly skewed right and truncated at zero); Panels B, C, and D show distributions of the mean for sample sizes of 15, 30, and 60, respectively, as obtained through a computational sampling approach. As indicated by the x axes, the sample means are approximately 3. The y axes indicate the number of computational samples obtained for a given mean value. As would be expected, larger-sized samples give distributions that are closer to normal and have a narrower range of values. ">
            <a:extLst>
              <a:ext uri="{FF2B5EF4-FFF2-40B4-BE49-F238E27FC236}">
                <a16:creationId xmlns:a16="http://schemas.microsoft.com/office/drawing/2014/main" id="{8CA459DA-91E1-4739-B6FA-6AAAECD7B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939" y="3501008"/>
            <a:ext cx="3832101" cy="25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CE7F216-1E44-4E33-9B3A-F209A23CCF0C}"/>
              </a:ext>
            </a:extLst>
          </p:cNvPr>
          <p:cNvGrpSpPr/>
          <p:nvPr/>
        </p:nvGrpSpPr>
        <p:grpSpPr>
          <a:xfrm>
            <a:off x="1025848" y="938783"/>
            <a:ext cx="6282456" cy="2202185"/>
            <a:chOff x="1385889" y="866775"/>
            <a:chExt cx="6282456" cy="2202185"/>
          </a:xfrm>
        </p:grpSpPr>
        <p:pic>
          <p:nvPicPr>
            <p:cNvPr id="3076" name="Picture 4" descr="https://upload.wikimedia.org/wikipedia/commons/2/2d/Empirical_CLT_-_Figure_-_040711.jpg">
              <a:extLst>
                <a:ext uri="{FF2B5EF4-FFF2-40B4-BE49-F238E27FC236}">
                  <a16:creationId xmlns:a16="http://schemas.microsoft.com/office/drawing/2014/main" id="{98A02F22-1515-45E1-8FA4-9AE31DA58A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8" b="57026"/>
            <a:stretch/>
          </p:blipFill>
          <p:spPr bwMode="auto">
            <a:xfrm>
              <a:off x="1385889" y="866775"/>
              <a:ext cx="6282456" cy="220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C2BC3FD-183F-4D8B-B236-319F1F3947E8}"/>
                </a:ext>
              </a:extLst>
            </p:cNvPr>
            <p:cNvCxnSpPr/>
            <p:nvPr/>
          </p:nvCxnSpPr>
          <p:spPr bwMode="auto">
            <a:xfrm>
              <a:off x="1475655" y="3068960"/>
              <a:ext cx="6192690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5BF18F1-FDB3-4FA3-B80F-A47F2715DFD9}"/>
              </a:ext>
            </a:extLst>
          </p:cNvPr>
          <p:cNvSpPr txBox="1"/>
          <p:nvPr/>
        </p:nvSpPr>
        <p:spPr>
          <a:xfrm>
            <a:off x="5076056" y="4131657"/>
            <a:ext cx="3312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Panel A shows the population (highly skewed right and truncated at zero.</a:t>
            </a:r>
          </a:p>
          <a:p>
            <a:r>
              <a:rPr lang="en-US" altLang="ko-KR" sz="1400" dirty="0">
                <a:latin typeface="+mj-lt"/>
              </a:rPr>
              <a:t>Panel B, C, D show the distribution of sample means of sizes n=15, 30, and 60, respectively (from NCBI). </a:t>
            </a:r>
            <a:endParaRPr lang="ko-KR" altLang="en-US" sz="14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F2FA9C-6C7B-42C0-BDF2-949176EDB17A}"/>
              </a:ext>
            </a:extLst>
          </p:cNvPr>
          <p:cNvSpPr txBox="1"/>
          <p:nvPr/>
        </p:nvSpPr>
        <p:spPr>
          <a:xfrm>
            <a:off x="7308304" y="1885986"/>
            <a:ext cx="157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&lt;from </a:t>
            </a:r>
            <a:r>
              <a:rPr lang="en-US" altLang="ko-KR" sz="1400" dirty="0" err="1"/>
              <a:t>fiveable</a:t>
            </a:r>
            <a:r>
              <a:rPr lang="en-US" altLang="ko-KR" sz="1400" dirty="0"/>
              <a:t>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20993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435280" cy="5976664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Explanation 2</a:t>
                </a:r>
              </a:p>
              <a:p>
                <a:pPr lvl="2"/>
                <a:endParaRPr lang="en-US" altLang="ko-KR" sz="400" dirty="0"/>
              </a:p>
              <a:p>
                <a:pPr lvl="2"/>
                <a:r>
                  <a:rPr lang="en-US" altLang="ko-KR" dirty="0"/>
                  <a:t>For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independent uniform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deviates,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altLang="ko-KR" dirty="0"/>
                  <a:t> in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[0,1]</a:t>
                </a:r>
              </a:p>
              <a:p>
                <a:pPr lvl="3"/>
                <a:endParaRPr lang="en-US" altLang="ko-KR" sz="3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4"/>
                <a:endParaRPr lang="en-US" altLang="ko-KR" sz="2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4"/>
                <a:endParaRPr lang="en-US" altLang="ko-KR" sz="2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4"/>
                <a:endParaRPr lang="en-US" altLang="ko-KR" sz="200" dirty="0"/>
              </a:p>
              <a:p>
                <a:pPr lvl="3"/>
                <a:endParaRPr lang="en-US" altLang="ko-KR" sz="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𝑛𝑜𝑟𝑚𝑎𝑙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𝑑𝑖𝑠𝑡𝑟𝑖𝑏𝑢𝑡𝑖𝑜𝑛</m:t>
                    </m:r>
                  </m:oMath>
                </a14:m>
                <a:r>
                  <a:rPr lang="en-US" altLang="ko-KR" dirty="0"/>
                  <a:t> as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435280" cy="5976664"/>
              </a:xfrm>
              <a:blipFill>
                <a:blip r:embed="rId2"/>
                <a:stretch>
                  <a:fillRect t="-5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826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04664"/>
                <a:ext cx="8435280" cy="1440159"/>
              </a:xfrm>
            </p:spPr>
            <p:txBody>
              <a:bodyPr/>
              <a:lstStyle/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Explanation 2 (continued)</a:t>
                </a:r>
              </a:p>
              <a:p>
                <a:pPr lvl="2"/>
                <a:endParaRPr lang="en-US" altLang="ko-KR" sz="400" dirty="0"/>
              </a:p>
              <a:p>
                <a:pPr lvl="2"/>
                <a:r>
                  <a:rPr lang="en-US" altLang="ko-KR" dirty="0"/>
                  <a:t>Even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almost resembles a normal distribution</a:t>
                </a:r>
              </a:p>
              <a:p>
                <a:pPr lvl="2"/>
                <a:r>
                  <a:rPr lang="en-US" altLang="ko-KR" dirty="0"/>
                  <a:t>Note that the range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 increases as increasing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A2561F-7953-49D2-83D4-31DD161F2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04664"/>
                <a:ext cx="8435280" cy="1440159"/>
              </a:xfrm>
              <a:blipFill>
                <a:blip r:embed="rId2"/>
                <a:stretch>
                  <a:fillRect t="-2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1E7BA94A-F3E6-43C2-B402-FD8E0FCF7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158710"/>
            <a:ext cx="8820472" cy="27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6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2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Estimation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35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B6339-1D13-4B3A-B5EA-64A674AFA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05569F-D476-4C56-A14E-D2C52F9B36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Sample</a:t>
                </a:r>
              </a:p>
              <a:p>
                <a:pPr lvl="1"/>
                <a:r>
                  <a:rPr lang="en-US" altLang="ko-KR" dirty="0"/>
                  <a:t>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random variable</a:t>
                </a:r>
              </a:p>
              <a:p>
                <a:pPr lvl="1"/>
                <a:r>
                  <a:rPr lang="en-US" altLang="ko-KR" dirty="0"/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of a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 realization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a random sample of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, of which size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sz="600" dirty="0"/>
              </a:p>
              <a:p>
                <a:r>
                  <a:rPr lang="en-US" altLang="ko-KR" dirty="0"/>
                  <a:t>Point estimation</a:t>
                </a:r>
              </a:p>
              <a:p>
                <a:pPr lvl="1"/>
                <a:r>
                  <a:rPr lang="en-US" altLang="ko-KR" dirty="0"/>
                  <a:t>The value of some parameter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(i.e., mean or variance) can be estimated using a function of the random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The function used to estimate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an estimator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, and said to be a point estimator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an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unbiased</a:t>
                </a:r>
                <a:r>
                  <a:rPr lang="en-US" altLang="ko-KR" dirty="0"/>
                  <a:t> estimator</a:t>
                </a:r>
              </a:p>
              <a:p>
                <a:pPr lvl="1"/>
                <a:r>
                  <a:rPr lang="en-US" altLang="ko-KR" dirty="0"/>
                  <a:t>If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smaller,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said to be more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efficient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for an arbitrary positive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an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consistent</a:t>
                </a:r>
                <a:r>
                  <a:rPr lang="en-US" altLang="ko-KR" dirty="0"/>
                  <a:t> estimator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805569F-D476-4C56-A14E-D2C52F9B3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1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36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E6E4E8-580D-45EB-A15B-FB81736EE6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Interval estimation</a:t>
                </a:r>
              </a:p>
              <a:p>
                <a:pPr lvl="1"/>
                <a:r>
                  <a:rPr lang="en-US" altLang="ko-KR" dirty="0"/>
                  <a:t>The point estimate may deviate from the actual parameter value</a:t>
                </a:r>
              </a:p>
              <a:p>
                <a:pPr lvl="1"/>
                <a:r>
                  <a:rPr lang="en-US" altLang="ko-KR" dirty="0"/>
                  <a:t>To obtain an estimate with a high confidence, it is necessary to construct an interval estimate such that </a:t>
                </a:r>
                <a:r>
                  <a:rPr lang="en-US" altLang="ko-KR" i="1" dirty="0">
                    <a:solidFill>
                      <a:srgbClr val="006600"/>
                    </a:solidFill>
                  </a:rPr>
                  <a:t>the interval includes the actual parameter value with a high probability</a:t>
                </a:r>
              </a:p>
              <a:p>
                <a:pPr lvl="1"/>
                <a:r>
                  <a:rPr lang="en-US" altLang="ko-KR" dirty="0"/>
                  <a:t>Given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, if</a:t>
                </a:r>
              </a:p>
              <a:p>
                <a:pPr marL="987425" lvl="1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interval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said to be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percent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confidence interval</a:t>
                </a:r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, and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called the confidence coefficient or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confidence level</a:t>
                </a:r>
              </a:p>
              <a:p>
                <a:pPr lvl="1"/>
                <a:r>
                  <a:rPr lang="en-US" altLang="ko-KR" dirty="0"/>
                  <a:t>For a statistical test, it is more convenient to use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in place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E6E4E8-580D-45EB-A15B-FB81736EE6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r="-1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81343857-A5C5-4851-980A-996EA1E64A61}"/>
              </a:ext>
            </a:extLst>
          </p:cNvPr>
          <p:cNvGrpSpPr/>
          <p:nvPr/>
        </p:nvGrpSpPr>
        <p:grpSpPr>
          <a:xfrm>
            <a:off x="2549739" y="4266000"/>
            <a:ext cx="3678261" cy="2115000"/>
            <a:chOff x="2549739" y="4266000"/>
            <a:chExt cx="3678261" cy="2115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13CF2F0-648F-405E-9461-F306D6919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0" t="10051" r="1218" b="8292"/>
            <a:stretch/>
          </p:blipFill>
          <p:spPr>
            <a:xfrm>
              <a:off x="2549739" y="4266000"/>
              <a:ext cx="3678261" cy="2115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615887-3B77-4342-9A1F-0CCB1981720B}"/>
                    </a:ext>
                  </a:extLst>
                </p:cNvPr>
                <p:cNvSpPr txBox="1"/>
                <p:nvPr/>
              </p:nvSpPr>
              <p:spPr>
                <a:xfrm>
                  <a:off x="3848869" y="5517000"/>
                  <a:ext cx="10800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615887-3B77-4342-9A1F-0CCB19817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869" y="5517000"/>
                  <a:ext cx="1080000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9198DA-E41F-476C-B0EC-E03191C2EA2A}"/>
                    </a:ext>
                  </a:extLst>
                </p:cNvPr>
                <p:cNvSpPr txBox="1"/>
                <p:nvPr/>
              </p:nvSpPr>
              <p:spPr>
                <a:xfrm>
                  <a:off x="5436000" y="5517000"/>
                  <a:ext cx="552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59198DA-E41F-476C-B0EC-E03191C2EA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00" y="5517000"/>
                  <a:ext cx="552190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DB057D-1504-48CD-A5CF-03545949A12E}"/>
                    </a:ext>
                  </a:extLst>
                </p:cNvPr>
                <p:cNvSpPr txBox="1"/>
                <p:nvPr/>
              </p:nvSpPr>
              <p:spPr>
                <a:xfrm>
                  <a:off x="2789548" y="5512104"/>
                  <a:ext cx="5521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5DB057D-1504-48CD-A5CF-03545949A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9548" y="5512104"/>
                  <a:ext cx="552190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E49E09B0-CD15-4528-A93C-17A7D9C50152}"/>
                </a:ext>
              </a:extLst>
            </p:cNvPr>
            <p:cNvCxnSpPr>
              <a:cxnSpLocks/>
              <a:stCxn id="8" idx="3"/>
            </p:cNvCxnSpPr>
            <p:nvPr/>
          </p:nvCxnSpPr>
          <p:spPr bwMode="auto">
            <a:xfrm>
              <a:off x="3341738" y="5681381"/>
              <a:ext cx="150262" cy="545716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연결선: 구부러짐 16">
              <a:extLst>
                <a:ext uri="{FF2B5EF4-FFF2-40B4-BE49-F238E27FC236}">
                  <a16:creationId xmlns:a16="http://schemas.microsoft.com/office/drawing/2014/main" id="{7ABF4D26-5576-414B-9BCE-8E893FE0A29B}"/>
                </a:ext>
              </a:extLst>
            </p:cNvPr>
            <p:cNvCxnSpPr>
              <a:stCxn id="7" idx="1"/>
            </p:cNvCxnSpPr>
            <p:nvPr/>
          </p:nvCxnSpPr>
          <p:spPr bwMode="auto">
            <a:xfrm rot="10800000" flipV="1">
              <a:off x="5220000" y="5686277"/>
              <a:ext cx="216000" cy="540820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72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6C7A2-0311-49D6-AD06-0C47D74B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Preparation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6C470A8-E0A4-42FE-AD89-4150390ADF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SeisParEst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GUI-based computer code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Construction of local catalogs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Evaluation of catalog completeness</a:t>
                </a:r>
              </a:p>
              <a:p>
                <a:pPr lvl="2"/>
                <a:r>
                  <a:rPr lang="en-US" altLang="ko-KR" dirty="0"/>
                  <a:t>6 methods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Estimation of maximum potential earthquakes</a:t>
                </a:r>
              </a:p>
              <a:p>
                <a:pPr lvl="2"/>
                <a:r>
                  <a:rPr lang="en-US" altLang="ko-KR" dirty="0"/>
                  <a:t>11 methods</a:t>
                </a:r>
              </a:p>
              <a:p>
                <a:pPr lvl="1"/>
                <a:r>
                  <a:rPr lang="en-US" altLang="ko-KR" dirty="0"/>
                  <a:t>Estimation of a &amp; b values</a:t>
                </a:r>
              </a:p>
              <a:p>
                <a:pPr lvl="2"/>
                <a:r>
                  <a:rPr lang="en-US" altLang="ko-KR" dirty="0"/>
                  <a:t>Linked together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dirty="0"/>
                  <a:t> estimation</a:t>
                </a:r>
              </a:p>
              <a:p>
                <a:pPr lvl="1"/>
                <a:endParaRPr lang="en-US" altLang="ko-KR" sz="800" dirty="0"/>
              </a:p>
              <a:p>
                <a:r>
                  <a:rPr lang="en-US" altLang="ko-KR" dirty="0"/>
                  <a:t>Installation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Copy SeisParEst.exe &amp; </a:t>
                </a:r>
                <a:r>
                  <a:rPr lang="en-US" altLang="ko-KR" dirty="0" err="1"/>
                  <a:t>SeisParEst.exe.manifest</a:t>
                </a:r>
                <a:r>
                  <a:rPr lang="en-US" altLang="ko-KR" dirty="0"/>
                  <a:t> onto a same folder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To run the program, double-click the SeisParEst.exe (    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6C470A8-E0A4-42FE-AD89-4150390ADF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13BC54F-97F5-442C-A74B-860EB4DC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5949000"/>
            <a:ext cx="246432" cy="2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1DA11-EA03-4590-AA0D-9418C52D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Point Estimation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Maximum Likelihood Method (MLM)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Condition</a:t>
                </a:r>
              </a:p>
              <a:p>
                <a:pPr lvl="2"/>
                <a:r>
                  <a:rPr lang="en-US" altLang="ko-KR" dirty="0"/>
                  <a:t>The functional form of the PDF of the random variable is known</a:t>
                </a:r>
              </a:p>
              <a:p>
                <a:pPr lvl="1"/>
                <a:r>
                  <a:rPr lang="en-US" altLang="ko-KR" dirty="0"/>
                  <a:t>Assumption</a:t>
                </a:r>
              </a:p>
              <a:p>
                <a:pPr lvl="2"/>
                <a:r>
                  <a:rPr lang="en-US" altLang="ko-KR" dirty="0"/>
                  <a:t>MLM is to choose an estimator such that the observed sample is the most likely to occur among all possible samples</a:t>
                </a:r>
              </a:p>
              <a:p>
                <a:pPr lvl="1"/>
                <a:r>
                  <a:rPr lang="en-US" altLang="ko-KR" dirty="0"/>
                  <a:t>General properties</a:t>
                </a:r>
              </a:p>
              <a:p>
                <a:pPr lvl="2"/>
                <a:r>
                  <a:rPr lang="en-US" altLang="ko-KR" dirty="0"/>
                  <a:t>Usually produces estimators that have minimum variance and consistency properties</a:t>
                </a:r>
              </a:p>
              <a:p>
                <a:pPr lvl="2"/>
                <a:r>
                  <a:rPr lang="en-US" altLang="ko-KR" dirty="0"/>
                  <a:t>If the sample size is small, however, the estimator may be biased</a:t>
                </a:r>
              </a:p>
              <a:p>
                <a:pPr lvl="1"/>
                <a:r>
                  <a:rPr lang="en-US" altLang="ko-KR" dirty="0"/>
                  <a:t>Formulation</a:t>
                </a:r>
              </a:p>
              <a:p>
                <a:pPr lvl="2"/>
                <a:r>
                  <a:rPr lang="en-US" altLang="ko-KR" dirty="0"/>
                  <a:t>Assuming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has a PDF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unknown parameter to be estimated,</a:t>
                </a:r>
              </a:p>
              <a:p>
                <a:pPr lvl="2"/>
                <a:r>
                  <a:rPr lang="en-US" altLang="ko-KR" dirty="0"/>
                  <a:t>The likelihood function to be maximized over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</a:t>
                </a:r>
              </a:p>
              <a:p>
                <a:pPr lvl="3"/>
                <a:endParaRPr lang="en-US" altLang="ko-KR" sz="400" dirty="0"/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1037" b="-4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935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008ADB-92A4-41AF-85ED-19F5E3DFD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Maximum Likelihood Method (continued)</a:t>
                </a:r>
              </a:p>
              <a:p>
                <a:pPr lvl="1"/>
                <a:endParaRPr lang="en-US" altLang="ko-KR" sz="400" dirty="0"/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Formulation (continued)</a:t>
                </a:r>
              </a:p>
              <a:p>
                <a:pPr lvl="2"/>
                <a:r>
                  <a:rPr lang="en-US" altLang="ko-KR" dirty="0"/>
                  <a:t>Easier way is to work with log-likelihood</a:t>
                </a:r>
              </a:p>
              <a:p>
                <a:pPr lvl="3"/>
                <a:endParaRPr lang="en-US" altLang="ko-KR" sz="400" dirty="0"/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Two conditions to maximize the likelihood function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  and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Estimation of variance, for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Example</a:t>
                </a:r>
              </a:p>
              <a:p>
                <a:pPr lvl="2"/>
                <a:r>
                  <a:rPr lang="en-US" altLang="ko-KR" dirty="0"/>
                  <a:t>Assuming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exponentially distributed with a rate 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nary>
                              <m:naryPr>
                                <m:chr m:val="∑"/>
                                <m:ctrlP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or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Differentiating once and twice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008ADB-92A4-41AF-85ED-19F5E3DFD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 b="-2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7177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008ADB-92A4-41AF-85ED-19F5E3DFD7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Maximum Likelihood Method (continued)</a:t>
                </a:r>
              </a:p>
              <a:p>
                <a:pPr lvl="1"/>
                <a:endParaRPr lang="en-US" altLang="ko-KR" sz="400" dirty="0"/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Example (continued)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Setting the 1</a:t>
                </a:r>
                <a:r>
                  <a:rPr lang="en-US" altLang="ko-KR" baseline="30000" dirty="0"/>
                  <a:t>st</a:t>
                </a:r>
                <a:r>
                  <a:rPr lang="en-US" altLang="ko-KR" dirty="0"/>
                  <a:t> derivative equal to 0, we have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or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Using the 2</a:t>
                </a:r>
                <a:r>
                  <a:rPr lang="en-US" altLang="ko-KR" baseline="30000" dirty="0"/>
                  <a:t>nd</a:t>
                </a:r>
                <a:r>
                  <a:rPr lang="en-US" altLang="ko-KR" dirty="0"/>
                  <a:t> derivative to calculate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</m:oMath>
                </a14:m>
                <a:r>
                  <a:rPr lang="en-US" altLang="ko-KR" dirty="0"/>
                  <a:t> </a:t>
                </a:r>
              </a:p>
              <a:p>
                <a:pPr lvl="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b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sub>
                        </m:sSub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func>
                              <m:func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9008ADB-92A4-41AF-85ED-19F5E3DFD7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306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r>
                  <a:rPr lang="en-US" altLang="ko-KR" dirty="0"/>
                  <a:t>Method of Moments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Advantages</a:t>
                </a:r>
              </a:p>
              <a:p>
                <a:pPr lvl="2"/>
                <a:r>
                  <a:rPr lang="en-US" altLang="ko-KR" dirty="0"/>
                  <a:t>The procedure is fairly simple and the estimators are consistent</a:t>
                </a:r>
              </a:p>
              <a:p>
                <a:pPr lvl="1"/>
                <a:r>
                  <a:rPr lang="en-US" altLang="ko-KR" dirty="0"/>
                  <a:t>Disadvantages</a:t>
                </a:r>
              </a:p>
              <a:p>
                <a:pPr lvl="2"/>
                <a:r>
                  <a:rPr lang="en-US" altLang="ko-KR" dirty="0"/>
                  <a:t>The estimators are often biased</a:t>
                </a:r>
              </a:p>
              <a:p>
                <a:pPr lvl="1"/>
                <a:r>
                  <a:rPr lang="en-US" altLang="ko-KR" dirty="0"/>
                  <a:t>Definitions of moments</a:t>
                </a:r>
              </a:p>
              <a:p>
                <a:pPr lvl="2"/>
                <a:r>
                  <a:rPr lang="en-US" altLang="ko-KR" dirty="0"/>
                  <a:t>Population moments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Sample moments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Note that</a:t>
                </a:r>
              </a:p>
              <a:p>
                <a:pPr lvl="3"/>
                <a:r>
                  <a:rPr lang="en-US" altLang="ko-KR" dirty="0"/>
                  <a:t>the above definitions at centered at the origin</a:t>
                </a:r>
              </a:p>
              <a:p>
                <a:pPr lvl="3"/>
                <a:r>
                  <a:rPr lang="en-US" altLang="ko-KR" dirty="0"/>
                  <a:t>one can use the moments centered at the location (mean)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 l="-1333" t="-1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341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Method of Moments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Formulation</a:t>
                </a:r>
              </a:p>
              <a:p>
                <a:pPr lvl="2"/>
                <a:r>
                  <a:rPr lang="en-US" altLang="ko-KR" dirty="0"/>
                  <a:t>If there are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parameters to be estimated, calculate the population moments and the sample moments up to the order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Second, solve the simultaneous equations</a:t>
                </a:r>
              </a:p>
              <a:p>
                <a:pPr lvl="3"/>
                <a:endParaRPr lang="en-US" altLang="ko-KR" sz="400" dirty="0"/>
              </a:p>
              <a:p>
                <a:pPr lvl="3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3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436688" lvl="3" indent="-514350">
                  <a:buClr>
                    <a:schemeClr val="bg1"/>
                  </a:buClr>
                </a:pPr>
                <a:r>
                  <a:rPr lang="en-US" altLang="ko-KR" sz="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altLang="ko-KR" dirty="0"/>
              </a:p>
              <a:p>
                <a:pPr marL="1073150" lvl="3" indent="-150813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marL="1341437" lvl="4" indent="-150813">
                  <a:buClr>
                    <a:schemeClr val="bg1"/>
                  </a:buClr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Example</a:t>
                </a:r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sampled from a gamma distribution,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ko-KR" sz="400" dirty="0"/>
              </a:p>
              <a:p>
                <a:pPr lvl="3">
                  <a:buClr>
                    <a:schemeClr val="accent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ko-KR" dirty="0"/>
                  <a:t> ;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lvl="3">
                  <a:buClr>
                    <a:schemeClr val="accent4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dirty="0"/>
                  <a:t> ;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3">
                  <a:buClr>
                    <a:schemeClr val="accent4"/>
                  </a:buClr>
                </a:pPr>
                <a:endParaRPr lang="en-US" altLang="ko-KR" sz="400" dirty="0"/>
              </a:p>
              <a:p>
                <a:pPr lvl="2">
                  <a:buClr>
                    <a:schemeClr val="accent4"/>
                  </a:buClr>
                </a:pPr>
                <a:r>
                  <a:rPr lang="en-US" altLang="ko-KR" dirty="0"/>
                  <a:t>Solving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ko-KR" dirty="0"/>
              </a:p>
              <a:p>
                <a:pPr lvl="3">
                  <a:buClr>
                    <a:schemeClr val="accent4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 ;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 l="-1333" t="-1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5403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r>
                  <a:rPr lang="en-US" altLang="ko-KR" dirty="0"/>
                  <a:t>Least-Squares Method (LSM)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Observation, prediction, and error</a:t>
                </a:r>
              </a:p>
              <a:p>
                <a:pPr lvl="2"/>
                <a:r>
                  <a:rPr lang="en-US" altLang="ko-KR" dirty="0"/>
                  <a:t>The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can be regarded as the observation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model to predict observations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is a model parameter</a:t>
                </a:r>
              </a:p>
              <a:p>
                <a:pPr lvl="2"/>
                <a:r>
                  <a:rPr lang="en-US" altLang="ko-KR" dirty="0"/>
                  <a:t>The error between the observation and the prediction is;</a:t>
                </a:r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>
                  <a:buClr>
                    <a:schemeClr val="bg1"/>
                  </a:buClr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Sum of squared errors (SSE)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ko-KR" dirty="0"/>
                  <a:t> is the value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that minimizes the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</m:oMath>
                </a14:m>
                <a:r>
                  <a:rPr lang="en-US" altLang="ko-KR" dirty="0"/>
                  <a:t>, and obtained by solving;</a:t>
                </a:r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/>
              </a:p>
              <a:p>
                <a:pPr lvl="3">
                  <a:buClr>
                    <a:schemeClr val="bg1"/>
                  </a:buClr>
                </a:pPr>
                <a:endParaRPr lang="en-US" altLang="ko-KR" sz="400" dirty="0"/>
              </a:p>
              <a:p>
                <a:pPr lvl="1"/>
                <a:r>
                  <a:rPr lang="en-US" altLang="ko-KR" dirty="0"/>
                  <a:t>Example</a:t>
                </a:r>
              </a:p>
              <a:p>
                <a:pPr lvl="2"/>
                <a:r>
                  <a:rPr lang="en-US" altLang="ko-KR" dirty="0"/>
                  <a:t>Prediction model: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Prediction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 l="-1333" t="-1443" b="-103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685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Least-Squares Method (continued)</a:t>
                </a:r>
              </a:p>
              <a:p>
                <a:pPr lvl="1"/>
                <a:endParaRPr lang="en-US" altLang="ko-KR" sz="400" dirty="0"/>
              </a:p>
              <a:p>
                <a:pPr lvl="1"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Example (continued)</a:t>
                </a:r>
              </a:p>
              <a:p>
                <a:pPr lvl="2"/>
                <a:r>
                  <a:rPr lang="en-US" altLang="ko-KR" dirty="0"/>
                  <a:t>Parameters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that minimize the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are;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𝑆𝑆𝐸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𝑆𝑆𝐸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; </a:t>
                </a:r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𝑆𝑆𝐸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Solving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/>
                  <a:t> yields;</a:t>
                </a:r>
              </a:p>
              <a:p>
                <a:pPr lvl="2">
                  <a:buClr>
                    <a:schemeClr val="bg1"/>
                  </a:buClr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pPr lvl="2">
                  <a:buClr>
                    <a:schemeClr val="bg1"/>
                  </a:buClr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Variances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 l="-1333" t="-1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4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Least-Squares Method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MLM equivalency</a:t>
                </a:r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j-lt"/>
                  </a:rPr>
                  <a:t>, the likelihood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nary>
                      <m:naryPr>
                        <m:chr m:val="∏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b="0" i="1" dirty="0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𝑆𝑆𝐸</m:t>
                                </m:r>
                              </m:num>
                              <m:den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Maximization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 is equivalent to minimization of the exponent which is the least-squares</a:t>
                </a:r>
              </a:p>
              <a:p>
                <a:pPr lvl="2"/>
                <a:r>
                  <a:rPr lang="en-US" altLang="ko-KR" dirty="0"/>
                  <a:t>Variances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dirty="0"/>
                  <a:t>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acc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 l="-1333" t="-1443" r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714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Least-Squares Method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Weighted least-squares method (WLSM)</a:t>
                </a:r>
              </a:p>
              <a:p>
                <a:pPr lvl="2"/>
                <a:r>
                  <a:rPr lang="en-US" altLang="ko-KR" dirty="0"/>
                  <a:t>If the errors are mutually independent, but not identically distributed,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latin typeface="+mj-lt"/>
                  </a:rPr>
                  <a:t>, then, from </a:t>
                </a:r>
                <a:r>
                  <a:rPr lang="en-US" altLang="ko-KR" dirty="0"/>
                  <a:t>the MLM equivalency, </a:t>
                </a:r>
                <a:r>
                  <a:rPr lang="en-US" altLang="ko-KR" dirty="0">
                    <a:latin typeface="+mj-lt"/>
                  </a:rPr>
                  <a:t>the likelihood function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becomes</a:t>
                </a:r>
              </a:p>
              <a:p>
                <a:pPr lvl="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ko-KR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marL="1079500" lvl="3" indent="-255588">
                  <a:buClr>
                    <a:schemeClr val="bg1"/>
                  </a:buClr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, the weight of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en-US" altLang="ko-KR" dirty="0" err="1"/>
                  <a:t>th</a:t>
                </a:r>
                <a:r>
                  <a:rPr lang="en-US" altLang="ko-KR" dirty="0"/>
                  <a:t> error</a:t>
                </a:r>
              </a:p>
              <a:p>
                <a:pPr lvl="2"/>
                <a:r>
                  <a:rPr lang="en-US" altLang="ko-KR" dirty="0"/>
                  <a:t>The above equation states that the observation with larger variance, i.e., more uncertain observation, is less weighted</a:t>
                </a:r>
              </a:p>
              <a:p>
                <a:pPr lvl="2"/>
                <a:r>
                  <a:rPr lang="en-US" altLang="ko-KR" dirty="0"/>
                  <a:t>Maximization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 can be achieved by minimizing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estimation</a:t>
                </a:r>
              </a:p>
              <a:p>
                <a:pPr lvl="3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ko-KR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 is the number parameter in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This can be used to test the suitability of the model, the assumption of normality, or the data credibility (rule of thumb: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; mean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0018E11-4F03-4968-BEE7-743C3ADC8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3"/>
                <a:stretch>
                  <a:fillRect l="-1333" t="-1443" r="-1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194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3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Hypothesis Test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8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8FC56-3AEB-4A83-A886-BADAF8476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About the Course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3EE4-9976-4202-8278-97208C78F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3"/>
            <a:ext cx="8229600" cy="5626545"/>
          </a:xfrm>
        </p:spPr>
        <p:txBody>
          <a:bodyPr/>
          <a:lstStyle/>
          <a:p>
            <a:r>
              <a:rPr lang="en-US" altLang="ko-KR" dirty="0"/>
              <a:t>Target Trainees</a:t>
            </a:r>
          </a:p>
          <a:p>
            <a:pPr lvl="1"/>
            <a:endParaRPr lang="en-US" altLang="ko-KR" sz="600" dirty="0"/>
          </a:p>
          <a:p>
            <a:pPr lvl="1"/>
            <a:r>
              <a:rPr lang="en-US" altLang="ko-KR" dirty="0"/>
              <a:t>Graduate/undergraduate students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PSHA practitioners</a:t>
            </a:r>
          </a:p>
          <a:p>
            <a:pPr lvl="1"/>
            <a:endParaRPr lang="en-US" altLang="ko-KR" sz="800" dirty="0"/>
          </a:p>
          <a:p>
            <a:r>
              <a:rPr lang="en-US" altLang="ko-KR" dirty="0"/>
              <a:t>Goals</a:t>
            </a:r>
          </a:p>
          <a:p>
            <a:pPr lvl="1"/>
            <a:endParaRPr lang="en-US" altLang="ko-KR" sz="600" dirty="0"/>
          </a:p>
          <a:p>
            <a:pPr lvl="1"/>
            <a:r>
              <a:rPr lang="en-US" altLang="ko-KR" dirty="0"/>
              <a:t>To understand basic statistical seismology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To evaluate seismicity parameters</a:t>
            </a:r>
          </a:p>
          <a:p>
            <a:pPr lvl="1"/>
            <a:endParaRPr lang="en-US" altLang="ko-KR" sz="800" dirty="0"/>
          </a:p>
          <a:p>
            <a:r>
              <a:rPr lang="en-US" altLang="ko-KR" dirty="0"/>
              <a:t>Contents</a:t>
            </a:r>
          </a:p>
          <a:p>
            <a:pPr lvl="1"/>
            <a:endParaRPr lang="en-US" altLang="ko-KR" sz="600" dirty="0"/>
          </a:p>
          <a:p>
            <a:pPr lvl="1"/>
            <a:r>
              <a:rPr lang="en-US" altLang="ko-KR" dirty="0"/>
              <a:t>Fundamental Statistics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Construction &amp; Assessment of local catalogs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Estimation of seismicity 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473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EE66F-7650-4782-B170-CA484C93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31248-4B95-474D-BD34-1AB24EC8F7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Statistical Hypotheses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Null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No significance difference between the populations specified in the experiments</a:t>
                </a:r>
              </a:p>
              <a:p>
                <a:pPr lvl="1"/>
                <a:r>
                  <a:rPr lang="en-US" altLang="ko-KR" dirty="0"/>
                  <a:t>Alternative hypothesis,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There exits sufficient evidence to support the credibility of the alternative hypothesis</a:t>
                </a:r>
              </a:p>
              <a:p>
                <a:pPr lvl="1">
                  <a:buClr>
                    <a:srgbClr val="C00000"/>
                  </a:buClr>
                </a:pPr>
                <a:r>
                  <a:rPr lang="en-US" altLang="ko-KR" dirty="0">
                    <a:solidFill>
                      <a:srgbClr val="C00000"/>
                    </a:solidFill>
                  </a:rPr>
                  <a:t>Important!</a:t>
                </a:r>
              </a:p>
              <a:p>
                <a:pPr lvl="2">
                  <a:buClr>
                    <a:srgbClr val="C0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should satisfy the MECE principle</a:t>
                </a:r>
              </a:p>
              <a:p>
                <a:pPr lvl="2">
                  <a:buClr>
                    <a:srgbClr val="C00000"/>
                  </a:buClr>
                </a:pPr>
                <a:r>
                  <a:rPr lang="en-US" altLang="ko-KR" dirty="0">
                    <a:solidFill>
                      <a:srgbClr val="C00000"/>
                    </a:solidFill>
                  </a:rPr>
                  <a:t>Test is carried out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should be testable</a:t>
                </a:r>
              </a:p>
              <a:p>
                <a:pPr marL="642938" lvl="2" indent="0">
                  <a:buNone/>
                </a:pPr>
                <a:endParaRPr lang="en-US" altLang="ko-KR" sz="400" dirty="0">
                  <a:solidFill>
                    <a:srgbClr val="C00000"/>
                  </a:solidFill>
                </a:endParaRPr>
              </a:p>
              <a:p>
                <a:r>
                  <a:rPr lang="en-US" altLang="ko-KR" dirty="0"/>
                  <a:t>Error Types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31248-4B95-474D-BD34-1AB24EC8F7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r="-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B5AF7F6E-3107-4CE8-815F-68372F74D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0186"/>
                  </p:ext>
                </p:extLst>
              </p:nvPr>
            </p:nvGraphicFramePr>
            <p:xfrm>
              <a:off x="899592" y="4825640"/>
              <a:ext cx="74888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2248">
                      <a:extLst>
                        <a:ext uri="{9D8B030D-6E8A-4147-A177-3AD203B41FA5}">
                          <a16:colId xmlns:a16="http://schemas.microsoft.com/office/drawing/2014/main" val="4140000686"/>
                        </a:ext>
                      </a:extLst>
                    </a:gridCol>
                    <a:gridCol w="1247800">
                      <a:extLst>
                        <a:ext uri="{9D8B030D-6E8A-4147-A177-3AD203B41FA5}">
                          <a16:colId xmlns:a16="http://schemas.microsoft.com/office/drawing/2014/main" val="338280074"/>
                        </a:ext>
                      </a:extLst>
                    </a:gridCol>
                    <a:gridCol w="1992560">
                      <a:extLst>
                        <a:ext uri="{9D8B030D-6E8A-4147-A177-3AD203B41FA5}">
                          <a16:colId xmlns:a16="http://schemas.microsoft.com/office/drawing/2014/main" val="1505561772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137559225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Table of error types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Null hypothesis,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221867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True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False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528845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Decision about null hypothesis,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Not reject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Correct inference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00B050"/>
                              </a:solidFill>
                            </a:rPr>
                            <a:t>Type II error</a:t>
                          </a:r>
                          <a:endParaRPr lang="ko-KR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682755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Reject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C00000"/>
                              </a:solidFill>
                            </a:rPr>
                            <a:t>Type I error</a:t>
                          </a:r>
                          <a:endParaRPr lang="ko-KR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Correct inference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24335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B5AF7F6E-3107-4CE8-815F-68372F74D6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370186"/>
                  </p:ext>
                </p:extLst>
              </p:nvPr>
            </p:nvGraphicFramePr>
            <p:xfrm>
              <a:off x="899592" y="4825640"/>
              <a:ext cx="7488832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32248">
                      <a:extLst>
                        <a:ext uri="{9D8B030D-6E8A-4147-A177-3AD203B41FA5}">
                          <a16:colId xmlns:a16="http://schemas.microsoft.com/office/drawing/2014/main" val="4140000686"/>
                        </a:ext>
                      </a:extLst>
                    </a:gridCol>
                    <a:gridCol w="1247800">
                      <a:extLst>
                        <a:ext uri="{9D8B030D-6E8A-4147-A177-3AD203B41FA5}">
                          <a16:colId xmlns:a16="http://schemas.microsoft.com/office/drawing/2014/main" val="338280074"/>
                        </a:ext>
                      </a:extLst>
                    </a:gridCol>
                    <a:gridCol w="1992560">
                      <a:extLst>
                        <a:ext uri="{9D8B030D-6E8A-4147-A177-3AD203B41FA5}">
                          <a16:colId xmlns:a16="http://schemas.microsoft.com/office/drawing/2014/main" val="1505561772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137559225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Table of error types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7082" t="-6557" r="-304" b="-3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77221867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True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False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45288456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103279" r="-235695" b="-13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Not reject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Correct inference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00B050"/>
                              </a:solidFill>
                            </a:rPr>
                            <a:t>Type II error</a:t>
                          </a:r>
                          <a:endParaRPr lang="ko-KR" altLang="en-US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682755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Reject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C00000"/>
                              </a:solidFill>
                            </a:rPr>
                            <a:t>Type I error</a:t>
                          </a:r>
                          <a:endParaRPr lang="ko-KR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Correct inference</a:t>
                          </a:r>
                          <a:endParaRPr lang="ko-KR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24335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663862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8E38A3C-EA54-45D2-8FA9-FCA90F881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620689"/>
                <a:ext cx="8229600" cy="5770560"/>
              </a:xfrm>
            </p:spPr>
            <p:txBody>
              <a:bodyPr/>
              <a:lstStyle/>
              <a:p>
                <a:r>
                  <a:rPr lang="en-US" altLang="ko-KR" dirty="0"/>
                  <a:t>Test Procedure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Minimization of Errors</a:t>
                </a:r>
              </a:p>
              <a:p>
                <a:pPr lvl="2"/>
                <a:r>
                  <a:rPr lang="en-US" altLang="ko-KR" dirty="0"/>
                  <a:t>Impossible to minimize both of type I and type II errors at the same time</a:t>
                </a:r>
              </a:p>
              <a:p>
                <a:pPr lvl="2"/>
                <a:r>
                  <a:rPr lang="en-US" altLang="ko-KR" dirty="0"/>
                  <a:t>The statistical decision is based on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minimization of the type I error</a:t>
                </a:r>
                <a:endParaRPr lang="en-US" altLang="ko-KR" sz="2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US" altLang="ko-KR" dirty="0"/>
                  <a:t>Significance level,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>
                    <a:solidFill>
                      <a:srgbClr val="C00000"/>
                    </a:solidFill>
                  </a:rPr>
                  <a:t>Maximum</a:t>
                </a:r>
                <a:r>
                  <a:rPr lang="en-US" altLang="ko-KR" dirty="0"/>
                  <a:t> allowed probability to commit the type I error</a:t>
                </a:r>
              </a:p>
              <a:p>
                <a:pPr lvl="1"/>
                <a:r>
                  <a:rPr lang="en-US" altLang="ko-KR" dirty="0"/>
                  <a:t>Test statistic</a:t>
                </a:r>
              </a:p>
              <a:p>
                <a:pPr lvl="2"/>
                <a:r>
                  <a:rPr lang="en-US" altLang="ko-KR" dirty="0"/>
                  <a:t>A quantity derived from the sample for statistical hypothesis testing</a:t>
                </a:r>
              </a:p>
              <a:p>
                <a:pPr lvl="3"/>
                <a:r>
                  <a:rPr lang="en-US" altLang="ko-KR" dirty="0"/>
                  <a:t>Ex: sample mean, sample variance</a:t>
                </a:r>
              </a:p>
              <a:p>
                <a:pPr lvl="1"/>
                <a:r>
                  <a:rPr lang="en-US" altLang="ko-KR" dirty="0"/>
                  <a:t>Rejection region (critical region)</a:t>
                </a:r>
              </a:p>
              <a:p>
                <a:pPr lvl="2"/>
                <a:r>
                  <a:rPr lang="en-US" altLang="ko-KR" dirty="0"/>
                  <a:t>a set of values for the test statistic for which the null hypothesis is rejected</a:t>
                </a:r>
              </a:p>
              <a:p>
                <a:pPr lvl="2"/>
                <a:r>
                  <a:rPr lang="en-US" altLang="ko-KR" dirty="0"/>
                  <a:t>i.e., if the observed test statistic is in the critical region then we reject the null hypothesis and accept the alternative hypothesis</a:t>
                </a:r>
              </a:p>
              <a:p>
                <a:pPr lvl="2"/>
                <a:r>
                  <a:rPr lang="en-US" altLang="ko-KR" dirty="0"/>
                  <a:t>It is determined per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alternative hypothesis</a:t>
                </a:r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8E38A3C-EA54-45D2-8FA9-FCA90F88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620689"/>
                <a:ext cx="8229600" cy="5770560"/>
              </a:xfrm>
              <a:blipFill>
                <a:blip r:embed="rId2"/>
                <a:stretch>
                  <a:fillRect l="-1333" t="-1586" r="-1481" b="-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5179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38A3C-EA54-45D2-8FA9-FCA90F881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058593"/>
          </a:xfrm>
        </p:spPr>
        <p:txBody>
          <a:bodyPr/>
          <a:lstStyle/>
          <a:p>
            <a:pPr>
              <a:buClr>
                <a:schemeClr val="bg1">
                  <a:lumMod val="65000"/>
                </a:schemeClr>
              </a:buClr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Test Procedure (continued)</a:t>
            </a:r>
            <a:endParaRPr lang="en-US" altLang="ko-KR" sz="400" dirty="0"/>
          </a:p>
          <a:p>
            <a:pPr lvl="1"/>
            <a:r>
              <a:rPr lang="en-US" altLang="ko-KR" dirty="0"/>
              <a:t>One-sided test</a:t>
            </a:r>
          </a:p>
          <a:p>
            <a:pPr lvl="2"/>
            <a:r>
              <a:rPr lang="en-US" altLang="ko-KR" dirty="0"/>
              <a:t>All the rejection region corresponding to the significance level is located at the lower end or upper end of the distribution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sz="2000" dirty="0"/>
          </a:p>
          <a:p>
            <a:pPr lvl="1"/>
            <a:r>
              <a:rPr lang="en-US" altLang="ko-KR" dirty="0"/>
              <a:t>Two-sided test</a:t>
            </a:r>
          </a:p>
          <a:p>
            <a:pPr lvl="2"/>
            <a:r>
              <a:rPr lang="en-US" altLang="ko-KR" dirty="0"/>
              <a:t>The  rejection region locates at two ends by half and half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FC8778-8905-4A23-9761-B66F1F025499}"/>
              </a:ext>
            </a:extLst>
          </p:cNvPr>
          <p:cNvGrpSpPr/>
          <p:nvPr/>
        </p:nvGrpSpPr>
        <p:grpSpPr>
          <a:xfrm>
            <a:off x="5115189" y="1953685"/>
            <a:ext cx="2984811" cy="1835315"/>
            <a:chOff x="5115189" y="1953685"/>
            <a:chExt cx="2984811" cy="183531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7B61A2-C338-4362-AA25-CA92426DB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32" t="10706" r="2762" b="8825"/>
            <a:stretch/>
          </p:blipFill>
          <p:spPr>
            <a:xfrm>
              <a:off x="5115189" y="1953685"/>
              <a:ext cx="2984811" cy="17056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B5D766-4E96-4885-ABA6-A77CCE2255A4}"/>
                </a:ext>
              </a:extLst>
            </p:cNvPr>
            <p:cNvSpPr txBox="1"/>
            <p:nvPr/>
          </p:nvSpPr>
          <p:spPr>
            <a:xfrm>
              <a:off x="5137852" y="3573556"/>
              <a:ext cx="9824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0" dirty="0"/>
                <a:t>Rejection region</a:t>
              </a:r>
              <a:endParaRPr lang="ko-KR" altLang="en-US" sz="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A695598-F2F7-4C48-9AA0-CE2B2A41C767}"/>
                    </a:ext>
                  </a:extLst>
                </p:cNvPr>
                <p:cNvSpPr txBox="1"/>
                <p:nvPr/>
              </p:nvSpPr>
              <p:spPr>
                <a:xfrm>
                  <a:off x="5714232" y="3417831"/>
                  <a:ext cx="23444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A695598-F2F7-4C48-9AA0-CE2B2A41C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4232" y="3417831"/>
                  <a:ext cx="234449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94B680B-DB4D-48E7-A66E-799468E030F4}"/>
                </a:ext>
              </a:extLst>
            </p:cNvPr>
            <p:cNvCxnSpPr/>
            <p:nvPr/>
          </p:nvCxnSpPr>
          <p:spPr bwMode="auto">
            <a:xfrm flipV="1">
              <a:off x="7267750" y="3403349"/>
              <a:ext cx="0" cy="2016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08B464-4DEE-49A7-815C-D56CFD068B8E}"/>
                    </a:ext>
                  </a:extLst>
                </p:cNvPr>
                <p:cNvSpPr txBox="1"/>
                <p:nvPr/>
              </p:nvSpPr>
              <p:spPr>
                <a:xfrm>
                  <a:off x="6355309" y="2880410"/>
                  <a:ext cx="5759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708B464-4DEE-49A7-815C-D56CFD068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309" y="2880410"/>
                  <a:ext cx="575999" cy="215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DDAB637-7B03-4599-A6DE-D0E7A1E634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14137" y="2022341"/>
              <a:ext cx="0" cy="1584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30403AB-A031-479A-A887-3BF6A06B14ED}"/>
                    </a:ext>
                  </a:extLst>
                </p:cNvPr>
                <p:cNvSpPr txBox="1"/>
                <p:nvPr/>
              </p:nvSpPr>
              <p:spPr>
                <a:xfrm>
                  <a:off x="5351507" y="2208120"/>
                  <a:ext cx="7664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30403AB-A031-479A-A887-3BF6A06B1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1507" y="2208120"/>
                  <a:ext cx="766405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9982CC-5A89-4786-A01B-8EF19401388E}"/>
                    </a:ext>
                  </a:extLst>
                </p:cNvPr>
                <p:cNvSpPr txBox="1"/>
                <p:nvPr/>
              </p:nvSpPr>
              <p:spPr>
                <a:xfrm>
                  <a:off x="5900796" y="2201966"/>
                  <a:ext cx="9068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Do not 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19982CC-5A89-4786-A01B-8EF1940138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0796" y="2201966"/>
                  <a:ext cx="906868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E2A5ADE-6AB1-41A3-AF80-3082A8379069}"/>
              </a:ext>
            </a:extLst>
          </p:cNvPr>
          <p:cNvGrpSpPr/>
          <p:nvPr/>
        </p:nvGrpSpPr>
        <p:grpSpPr>
          <a:xfrm>
            <a:off x="2911883" y="4437000"/>
            <a:ext cx="3168000" cy="1945695"/>
            <a:chOff x="2911883" y="4437000"/>
            <a:chExt cx="3168000" cy="1945695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FA49028-7B46-41AF-8CA9-892C5D583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91" t="10855" r="2856" b="9893"/>
            <a:stretch/>
          </p:blipFill>
          <p:spPr>
            <a:xfrm>
              <a:off x="2911883" y="4437000"/>
              <a:ext cx="3168000" cy="1782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2D07B97-58F2-4398-A016-6F02D8BE1AD8}"/>
                </a:ext>
              </a:extLst>
            </p:cNvPr>
            <p:cNvSpPr txBox="1"/>
            <p:nvPr/>
          </p:nvSpPr>
          <p:spPr>
            <a:xfrm>
              <a:off x="2964782" y="6167251"/>
              <a:ext cx="9824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0" dirty="0"/>
                <a:t>Rejection region</a:t>
              </a:r>
              <a:endParaRPr lang="ko-KR" altLang="en-US" sz="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6E59B-65F8-4845-98A9-77C14A14A384}"/>
                </a:ext>
              </a:extLst>
            </p:cNvPr>
            <p:cNvSpPr txBox="1"/>
            <p:nvPr/>
          </p:nvSpPr>
          <p:spPr>
            <a:xfrm>
              <a:off x="5097478" y="6155208"/>
              <a:ext cx="98240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0" dirty="0"/>
                <a:t>Rejection region</a:t>
              </a:r>
              <a:endParaRPr lang="ko-KR" altLang="en-US" sz="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9D8ACA-354A-45DF-947F-260618125DA7}"/>
                    </a:ext>
                  </a:extLst>
                </p:cNvPr>
                <p:cNvSpPr txBox="1"/>
                <p:nvPr/>
              </p:nvSpPr>
              <p:spPr>
                <a:xfrm>
                  <a:off x="4255671" y="5652129"/>
                  <a:ext cx="5759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9D8ACA-354A-45DF-947F-260618125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5671" y="5652129"/>
                  <a:ext cx="575999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D03479-3C0A-414C-A23F-B6DA51E9BB93}"/>
                    </a:ext>
                  </a:extLst>
                </p:cNvPr>
                <p:cNvSpPr txBox="1"/>
                <p:nvPr/>
              </p:nvSpPr>
              <p:spPr>
                <a:xfrm>
                  <a:off x="5430523" y="5637867"/>
                  <a:ext cx="265515" cy="30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D03479-3C0A-414C-A23F-B6DA51E9B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523" y="5637867"/>
                  <a:ext cx="265515" cy="3022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C43CB3C-716D-45DA-AF22-048A03E2D80A}"/>
                    </a:ext>
                  </a:extLst>
                </p:cNvPr>
                <p:cNvSpPr txBox="1"/>
                <p:nvPr/>
              </p:nvSpPr>
              <p:spPr>
                <a:xfrm>
                  <a:off x="3377517" y="5636703"/>
                  <a:ext cx="265515" cy="302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8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ko-KR" sz="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C43CB3C-716D-45DA-AF22-048A03E2D8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7517" y="5636703"/>
                  <a:ext cx="265515" cy="3022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BE434358-06E0-4598-92C1-A25F37A01626}"/>
                </a:ext>
              </a:extLst>
            </p:cNvPr>
            <p:cNvCxnSpPr>
              <a:cxnSpLocks/>
              <a:stCxn id="33" idx="2"/>
            </p:cNvCxnSpPr>
            <p:nvPr/>
          </p:nvCxnSpPr>
          <p:spPr bwMode="auto">
            <a:xfrm rot="5400000">
              <a:off x="5315759" y="5893425"/>
              <a:ext cx="200819" cy="294227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연결선: 구부러짐 37">
              <a:extLst>
                <a:ext uri="{FF2B5EF4-FFF2-40B4-BE49-F238E27FC236}">
                  <a16:creationId xmlns:a16="http://schemas.microsoft.com/office/drawing/2014/main" id="{AEAE1AE8-7A6E-43B6-A736-8E1BBCADEDD3}"/>
                </a:ext>
              </a:extLst>
            </p:cNvPr>
            <p:cNvCxnSpPr>
              <a:stCxn id="34" idx="2"/>
            </p:cNvCxnSpPr>
            <p:nvPr/>
          </p:nvCxnSpPr>
          <p:spPr bwMode="auto">
            <a:xfrm rot="16200000" flipH="1">
              <a:off x="3526139" y="5923101"/>
              <a:ext cx="201983" cy="233710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21BC5D4-F2BC-4364-B60F-CE1BCD54348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193720" y="4584380"/>
              <a:ext cx="0" cy="1584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8D5438D-CF1B-4641-BF83-ECDEB027EC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770856" y="4590417"/>
              <a:ext cx="0" cy="1584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3DF354F-3664-450F-A939-B505936DD5F2}"/>
                    </a:ext>
                  </a:extLst>
                </p:cNvPr>
                <p:cNvSpPr txBox="1"/>
                <p:nvPr/>
              </p:nvSpPr>
              <p:spPr>
                <a:xfrm>
                  <a:off x="5193720" y="4671041"/>
                  <a:ext cx="7664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3DF354F-3664-450F-A939-B505936DD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3720" y="4671041"/>
                  <a:ext cx="766405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0D1A23A-6375-4EE5-8914-F42509AB3E10}"/>
                    </a:ext>
                  </a:extLst>
                </p:cNvPr>
                <p:cNvSpPr txBox="1"/>
                <p:nvPr/>
              </p:nvSpPr>
              <p:spPr>
                <a:xfrm>
                  <a:off x="3133780" y="4668807"/>
                  <a:ext cx="7664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0D1A23A-6375-4EE5-8914-F42509AB3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3780" y="4668807"/>
                  <a:ext cx="766405" cy="215444"/>
                </a:xfrm>
                <a:prstGeom prst="rect">
                  <a:avLst/>
                </a:prstGeom>
                <a:blipFill>
                  <a:blip r:embed="rId11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A7EA9F0-8217-4E7C-9134-251E8D583EE2}"/>
                    </a:ext>
                  </a:extLst>
                </p:cNvPr>
                <p:cNvSpPr txBox="1"/>
                <p:nvPr/>
              </p:nvSpPr>
              <p:spPr>
                <a:xfrm>
                  <a:off x="4050050" y="4668807"/>
                  <a:ext cx="9068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Do not 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A7EA9F0-8217-4E7C-9134-251E8D583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050" y="4668807"/>
                  <a:ext cx="906868" cy="215444"/>
                </a:xfrm>
                <a:prstGeom prst="rect">
                  <a:avLst/>
                </a:prstGeom>
                <a:blipFill>
                  <a:blip r:embed="rId12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D7B09A1-AE76-4C2E-9EBF-FEB5520EBC34}"/>
              </a:ext>
            </a:extLst>
          </p:cNvPr>
          <p:cNvSpPr txBox="1"/>
          <p:nvPr/>
        </p:nvSpPr>
        <p:spPr>
          <a:xfrm>
            <a:off x="3167985" y="3573556"/>
            <a:ext cx="9824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0" dirty="0"/>
              <a:t>Rejection region</a:t>
            </a:r>
            <a:endParaRPr lang="ko-KR" altLang="en-US" sz="8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5A0C81-E8D2-40BE-BF72-8CE713DF2254}"/>
              </a:ext>
            </a:extLst>
          </p:cNvPr>
          <p:cNvGrpSpPr/>
          <p:nvPr/>
        </p:nvGrpSpPr>
        <p:grpSpPr>
          <a:xfrm>
            <a:off x="1260000" y="1953685"/>
            <a:ext cx="2995671" cy="1721650"/>
            <a:chOff x="1260000" y="1953685"/>
            <a:chExt cx="2995671" cy="1721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538E57-82C8-4699-85A1-C289342B30C5}"/>
                    </a:ext>
                  </a:extLst>
                </p:cNvPr>
                <p:cNvSpPr txBox="1"/>
                <p:nvPr/>
              </p:nvSpPr>
              <p:spPr>
                <a:xfrm>
                  <a:off x="3665736" y="3240490"/>
                  <a:ext cx="23444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3538E57-82C8-4699-85A1-C289342B3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5736" y="3240490"/>
                  <a:ext cx="234449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B429287-0C12-4FD2-97D5-A374AB9DA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597" t="10620" r="2187" b="8097"/>
            <a:stretch/>
          </p:blipFill>
          <p:spPr>
            <a:xfrm>
              <a:off x="1260000" y="1953685"/>
              <a:ext cx="2995671" cy="1721650"/>
            </a:xfrm>
            <a:prstGeom prst="rect">
              <a:avLst/>
            </a:prstGeom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6F698F7-C1B2-4B67-B8C5-BA18375DDD76}"/>
                </a:ext>
              </a:extLst>
            </p:cNvPr>
            <p:cNvCxnSpPr/>
            <p:nvPr/>
          </p:nvCxnSpPr>
          <p:spPr bwMode="auto">
            <a:xfrm flipV="1">
              <a:off x="2068557" y="3411392"/>
              <a:ext cx="0" cy="19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678E917-7ECD-45DE-8147-1CDE435720B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04561" y="2022341"/>
              <a:ext cx="0" cy="158400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B47E75-071C-47C6-B41D-97ACD380DF51}"/>
                    </a:ext>
                  </a:extLst>
                </p:cNvPr>
                <p:cNvSpPr txBox="1"/>
                <p:nvPr/>
              </p:nvSpPr>
              <p:spPr>
                <a:xfrm>
                  <a:off x="2447985" y="2886341"/>
                  <a:ext cx="57599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CB47E75-071C-47C6-B41D-97ACD380D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985" y="2886341"/>
                  <a:ext cx="575999" cy="21544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FE4094-2C65-4CF6-B6C9-5EE302CBBB0E}"/>
                    </a:ext>
                  </a:extLst>
                </p:cNvPr>
                <p:cNvSpPr txBox="1"/>
                <p:nvPr/>
              </p:nvSpPr>
              <p:spPr>
                <a:xfrm>
                  <a:off x="3409580" y="2208120"/>
                  <a:ext cx="7664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CFE4094-2C65-4CF6-B6C9-5EE302CBB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580" y="2208120"/>
                  <a:ext cx="766405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00E11C-F60E-4A04-B9BD-BDD7E08397F9}"/>
                    </a:ext>
                  </a:extLst>
                </p:cNvPr>
                <p:cNvSpPr txBox="1"/>
                <p:nvPr/>
              </p:nvSpPr>
              <p:spPr>
                <a:xfrm>
                  <a:off x="2549117" y="2208120"/>
                  <a:ext cx="906868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0" dirty="0"/>
                    <a:t>Do not reject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ko-KR" sz="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ko-KR" altLang="en-US" sz="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00E11C-F60E-4A04-B9BD-BDD7E0839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117" y="2208120"/>
                  <a:ext cx="906868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3C6C388-E8A1-413F-8E52-9E8EB00D0DBE}"/>
                    </a:ext>
                  </a:extLst>
                </p:cNvPr>
                <p:cNvSpPr txBox="1"/>
                <p:nvPr/>
              </p:nvSpPr>
              <p:spPr>
                <a:xfrm>
                  <a:off x="3353881" y="3430807"/>
                  <a:ext cx="234449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3C6C388-E8A1-413F-8E52-9E8EB00D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881" y="3430807"/>
                  <a:ext cx="234449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73623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8E38A3C-EA54-45D2-8FA9-FCA90F881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6"/>
                <a:ext cx="8229600" cy="6058593"/>
              </a:xfrm>
            </p:spPr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Test Procedure (continued)</a:t>
                </a:r>
                <a:endParaRPr lang="en-US" altLang="ko-KR" sz="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</a:t>
                </a:r>
              </a:p>
              <a:p>
                <a:pPr lvl="2"/>
                <a:r>
                  <a:rPr lang="en-US" altLang="ko-KR" dirty="0"/>
                  <a:t>The probability that the test statistic is exceeded or falling short</a:t>
                </a:r>
              </a:p>
              <a:p>
                <a:pPr lvl="2"/>
                <a:r>
                  <a:rPr lang="en-US" altLang="ko-KR" dirty="0"/>
                  <a:t>The one-ended test</a:t>
                </a:r>
              </a:p>
              <a:p>
                <a:pPr lvl="3"/>
                <a:r>
                  <a:rPr lang="en-US" altLang="ko-KR" dirty="0"/>
                  <a:t>When the rejection region is at the upper tail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is the probability to exceed the statistic</a:t>
                </a:r>
              </a:p>
              <a:p>
                <a:pPr lvl="4"/>
                <a:r>
                  <a:rPr lang="en-US" altLang="ko-KR" dirty="0"/>
                  <a:t>the null hypothesis is rejected 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is smaller than the significance level 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When the rejection region is at the lower tail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is the probability not to exceed the statistic</a:t>
                </a:r>
              </a:p>
              <a:p>
                <a:pPr lvl="4"/>
                <a:r>
                  <a:rPr lang="en-US" altLang="ko-KR" dirty="0"/>
                  <a:t>the null hypothesis is rejected 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is smaller than the significance level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The two-ended test</a:t>
                </a: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is greater than the significance level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/>
                  <a:t> or smaller than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altLang="ko-KR" dirty="0"/>
                  <a:t>, the null hypothesis is rejected</a:t>
                </a:r>
              </a:p>
              <a:p>
                <a:pPr lvl="2"/>
                <a:r>
                  <a:rPr lang="en-US" altLang="ko-KR" dirty="0"/>
                  <a:t>The smaller the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-value, the smaller the Type I error potential</a:t>
                </a:r>
              </a:p>
              <a:p>
                <a:pPr lvl="2"/>
                <a:r>
                  <a:rPr lang="en-US" altLang="ko-KR" dirty="0"/>
                  <a:t>Null hypothesis is not rejected when the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-value exceeds the significance level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8E38A3C-EA54-45D2-8FA9-FCA90F88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6"/>
                <a:ext cx="8229600" cy="6058593"/>
              </a:xfrm>
              <a:blipFill>
                <a:blip r:embed="rId2"/>
                <a:stretch>
                  <a:fillRect l="-1333" t="-1511" r="-1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596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6127B-6F70-4434-BDD3-55961565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Examples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Test of Population Mean Estimate</a:t>
                </a:r>
              </a:p>
              <a:p>
                <a:pPr lvl="2"/>
                <a:endParaRPr lang="en-US" altLang="ko-KR" sz="600" dirty="0"/>
              </a:p>
              <a:p>
                <a:pPr lvl="1"/>
                <a:r>
                  <a:rPr lang="en-US" altLang="ko-KR" dirty="0"/>
                  <a:t>Distribution of sample mean</a:t>
                </a:r>
                <a:endParaRPr lang="en-US" altLang="ko-KR" sz="600" dirty="0"/>
              </a:p>
              <a:p>
                <a:pPr lvl="2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/>
                  <a:t>, we know that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large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, from CLT,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ko-KR" dirty="0"/>
                  <a:t> if the variance of population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is known</a:t>
                </a:r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is unknown</a:t>
                </a:r>
                <a:r>
                  <a:rPr lang="en-US" altLang="ko-KR" dirty="0"/>
                  <a:t>, using the sample variance,</a:t>
                </a: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is reasonably large (i.e., larger than 30),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endParaRPr lang="en-US" altLang="ko-KR" i="1" dirty="0">
                  <a:solidFill>
                    <a:srgbClr val="C00000"/>
                  </a:solidFill>
                </a:endParaRPr>
              </a:p>
              <a:p>
                <a:pPr lvl="3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is smaller than 30</a:t>
                </a:r>
              </a:p>
              <a:p>
                <a:pPr lvl="4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a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normal deviate</a:t>
                </a:r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(0,1</m:t>
                    </m:r>
                  </m:oMath>
                </a14:m>
                <a:r>
                  <a:rPr lang="en-US" altLang="ko-KR" dirty="0"/>
                  <a:t>)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dirty="0"/>
                  <a:t> so that</a:t>
                </a:r>
              </a:p>
              <a:p>
                <a:pPr lvl="4">
                  <a:buClr>
                    <a:schemeClr val="bg1"/>
                  </a:buClr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/(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 dirty="0">
                  <a:solidFill>
                    <a:srgbClr val="C00000"/>
                  </a:solidFill>
                </a:endParaRPr>
              </a:p>
              <a:p>
                <a:pPr lvl="4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is an exponential deviate, then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3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964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6127B-6F70-4434-BDD3-55961565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 Examples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significance level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i="1" dirty="0"/>
              </a:p>
              <a:p>
                <a:pPr lvl="2"/>
                <a:endParaRPr lang="en-US" altLang="ko-KR" sz="800" i="1" dirty="0"/>
              </a:p>
              <a:p>
                <a:pPr marL="987425" lvl="2" indent="-344488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altLang="ko-KR" dirty="0"/>
                  <a:t>: a value of the standard normal deviate of which probability to exceed it is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  <a:p>
                <a:pPr marL="987425" lvl="2" indent="-344488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ko-KR" dirty="0"/>
                  <a:t>: sample variance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6FE077-1BAF-4332-ACD4-4E3B7FE51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8785272"/>
                  </p:ext>
                </p:extLst>
              </p:nvPr>
            </p:nvGraphicFramePr>
            <p:xfrm>
              <a:off x="467544" y="1917000"/>
              <a:ext cx="8352928" cy="284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152">
                      <a:extLst>
                        <a:ext uri="{9D8B030D-6E8A-4147-A177-3AD203B41FA5}">
                          <a16:colId xmlns:a16="http://schemas.microsoft.com/office/drawing/2014/main" val="116198968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16694271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3919128769"/>
                        </a:ext>
                      </a:extLst>
                    </a:gridCol>
                    <a:gridCol w="3456384">
                      <a:extLst>
                        <a:ext uri="{9D8B030D-6E8A-4147-A177-3AD203B41FA5}">
                          <a16:colId xmlns:a16="http://schemas.microsoft.com/office/drawing/2014/main" val="2543067500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Null Hypothesis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Rejection Region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4650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ko-KR" altLang="en-US" sz="1600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1600" b="0" i="0" smtClean="0">
                                    <a:latin typeface="Cambria Math" panose="02040503050406030204" pitchFamily="18" charset="0"/>
                                  </a:rPr>
                                  <m:t>&lt;30</m:t>
                                </m:r>
                              </m:oMath>
                            </m:oMathPara>
                          </a14:m>
                          <a:endParaRPr lang="ko-KR" altLang="en-US" sz="1600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2768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i="0" dirty="0"/>
                            <a:t>Normal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sz="1600" b="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0" i="0" dirty="0"/>
                            <a:t>Exponential</a:t>
                          </a:r>
                          <a:r>
                            <a:rPr lang="en-US" altLang="ko-KR" sz="1600" b="0" i="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ko-KR" altLang="en-US" sz="1600" b="0" i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29182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dirty="0"/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420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dirty="0"/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&lt;−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&lt;−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6134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i="1" dirty="0">
                            <a:latin typeface="Cambria Math" panose="02040503050406030204" pitchFamily="18" charset="0"/>
                          </a:endParaRPr>
                        </a:p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 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altLang="ko-KR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  <a:r>
                            <a:rPr lang="en-US" altLang="ko-KR" sz="1600" dirty="0"/>
                            <a:t>or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7504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116FE077-1BAF-4332-ACD4-4E3B7FE514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8785272"/>
                  </p:ext>
                </p:extLst>
              </p:nvPr>
            </p:nvGraphicFramePr>
            <p:xfrm>
              <a:off x="467544" y="1917000"/>
              <a:ext cx="8352928" cy="2849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8152">
                      <a:extLst>
                        <a:ext uri="{9D8B030D-6E8A-4147-A177-3AD203B41FA5}">
                          <a16:colId xmlns:a16="http://schemas.microsoft.com/office/drawing/2014/main" val="1161989689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4166942710"/>
                        </a:ext>
                      </a:extLst>
                    </a:gridCol>
                    <a:gridCol w="2088232">
                      <a:extLst>
                        <a:ext uri="{9D8B030D-6E8A-4147-A177-3AD203B41FA5}">
                          <a16:colId xmlns:a16="http://schemas.microsoft.com/office/drawing/2014/main" val="3919128769"/>
                        </a:ext>
                      </a:extLst>
                    </a:gridCol>
                    <a:gridCol w="3456384">
                      <a:extLst>
                        <a:ext uri="{9D8B030D-6E8A-4147-A177-3AD203B41FA5}">
                          <a16:colId xmlns:a16="http://schemas.microsoft.com/office/drawing/2014/main" val="2543067500"/>
                        </a:ext>
                      </a:extLst>
                    </a:gridCol>
                  </a:tblGrid>
                  <a:tr h="370840">
                    <a:tc row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Null Hypothesis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Rejection Region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546503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b="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63" t="-54098" r="-386864" b="-2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769" t="-108197" r="-330" b="-5721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0276827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694" t="-208197" r="-166181" b="-4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975" t="-208197" r="-529" b="-4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1820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4" t="-197895" r="-510667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63" t="-197895" r="-386864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694" t="-197895" r="-166181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975" t="-197895" r="-529" b="-2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42081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4" t="-297895" r="-510667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63" t="-297895" r="-386864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694" t="-297895" r="-166181" b="-1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975" t="-297895" r="-529" b="-10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613402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44" t="-397895" r="-510667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5763" t="-397895" r="-386864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694" t="-397895" r="-166181" b="-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41975" t="-397895" r="-529" b="-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7504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83522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77AB5DF-7FB1-4106-9E1D-6D54D94159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sz="1600" dirty="0"/>
              </a:p>
              <a:p>
                <a:pPr lvl="1"/>
                <a:r>
                  <a:rPr lang="en-US" altLang="ko-KR" dirty="0"/>
                  <a:t>For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Smaller Type I error potential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77AB5DF-7FB1-4106-9E1D-6D54D9415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7DF22241-56E7-4D55-B4A3-BA5A4585C413}"/>
              </a:ext>
            </a:extLst>
          </p:cNvPr>
          <p:cNvGrpSpPr/>
          <p:nvPr/>
        </p:nvGrpSpPr>
        <p:grpSpPr>
          <a:xfrm>
            <a:off x="1260000" y="765000"/>
            <a:ext cx="3384000" cy="2240051"/>
            <a:chOff x="656568" y="1845000"/>
            <a:chExt cx="5832000" cy="35223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1AEF272-2718-4D9D-A78A-F2B3F8E11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8" t="11599" r="588" b="10263"/>
            <a:stretch/>
          </p:blipFill>
          <p:spPr>
            <a:xfrm>
              <a:off x="656568" y="1845000"/>
              <a:ext cx="5832000" cy="3168000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9092EB-25A4-4CBF-BBE6-B697A8C6099A}"/>
                </a:ext>
              </a:extLst>
            </p:cNvPr>
            <p:cNvCxnSpPr/>
            <p:nvPr/>
          </p:nvCxnSpPr>
          <p:spPr bwMode="auto">
            <a:xfrm>
              <a:off x="3852000" y="1917000"/>
              <a:ext cx="0" cy="3096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E3259D-B9FF-42B3-B1FF-4F29F02480E8}"/>
                </a:ext>
              </a:extLst>
            </p:cNvPr>
            <p:cNvCxnSpPr/>
            <p:nvPr/>
          </p:nvCxnSpPr>
          <p:spPr bwMode="auto">
            <a:xfrm>
              <a:off x="3222288" y="1917000"/>
              <a:ext cx="0" cy="3096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FD44D94-9852-4899-AFD1-3CDD19347031}"/>
                    </a:ext>
                  </a:extLst>
                </p:cNvPr>
                <p:cNvSpPr txBox="1"/>
                <p:nvPr/>
              </p:nvSpPr>
              <p:spPr>
                <a:xfrm>
                  <a:off x="3777664" y="4941000"/>
                  <a:ext cx="2980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4E130C-AD40-4467-BA5B-EE7961061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664" y="4941000"/>
                  <a:ext cx="298095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8367" r="-4082" b="-2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9BF4F-0216-4A04-BD69-A92328B2DFA8}"/>
                    </a:ext>
                  </a:extLst>
                </p:cNvPr>
                <p:cNvSpPr txBox="1"/>
                <p:nvPr/>
              </p:nvSpPr>
              <p:spPr>
                <a:xfrm>
                  <a:off x="3046969" y="4931772"/>
                  <a:ext cx="339471" cy="4355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6D9BF4F-0216-4A04-BD69-A92328B2DF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969" y="4931772"/>
                  <a:ext cx="339471" cy="435563"/>
                </a:xfrm>
                <a:prstGeom prst="rect">
                  <a:avLst/>
                </a:prstGeom>
                <a:blipFill>
                  <a:blip r:embed="rId5"/>
                  <a:stretch>
                    <a:fillRect l="-24242" r="-21212" b="-2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9004-9BB9-42B1-92AA-28D218EE6974}"/>
                  </a:ext>
                </a:extLst>
              </p:cNvPr>
              <p:cNvSpPr txBox="1"/>
              <p:nvPr/>
            </p:nvSpPr>
            <p:spPr>
              <a:xfrm>
                <a:off x="4017333" y="2172841"/>
                <a:ext cx="121253" cy="1761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C79004-9BB9-42B1-92AA-28D218EE6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333" y="2172841"/>
                <a:ext cx="121253" cy="176159"/>
              </a:xfrm>
              <a:prstGeom prst="rect">
                <a:avLst/>
              </a:prstGeom>
              <a:blipFill>
                <a:blip r:embed="rId6"/>
                <a:stretch>
                  <a:fillRect l="-50000" r="-65000" b="-5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F110DCB2-0C0C-4430-A350-20FF4D06E1C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764605" y="2381331"/>
            <a:ext cx="235940" cy="26951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43CAC-566D-44C2-898D-48C0953E91F2}"/>
                  </a:ext>
                </a:extLst>
              </p:cNvPr>
              <p:cNvSpPr txBox="1"/>
              <p:nvPr/>
            </p:nvSpPr>
            <p:spPr>
              <a:xfrm>
                <a:off x="3566230" y="2748842"/>
                <a:ext cx="172969" cy="176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43CAC-566D-44C2-898D-48C0953E9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30" y="2748842"/>
                <a:ext cx="172969" cy="176159"/>
              </a:xfrm>
              <a:prstGeom prst="rect">
                <a:avLst/>
              </a:prstGeom>
              <a:blipFill>
                <a:blip r:embed="rId7"/>
                <a:stretch>
                  <a:fillRect l="-35714" r="-57143" b="-758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98E69459-E482-4F54-9CD4-66B3EE2D43A3}"/>
              </a:ext>
            </a:extLst>
          </p:cNvPr>
          <p:cNvGrpSpPr/>
          <p:nvPr/>
        </p:nvGrpSpPr>
        <p:grpSpPr>
          <a:xfrm>
            <a:off x="1836000" y="4221000"/>
            <a:ext cx="3455999" cy="2062329"/>
            <a:chOff x="1908000" y="4272246"/>
            <a:chExt cx="3455999" cy="20623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DC89730-E84E-49EB-8F16-B6894B95C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642" t="12227" r="3774" b="10030"/>
            <a:stretch/>
          </p:blipFill>
          <p:spPr>
            <a:xfrm>
              <a:off x="1908000" y="4272246"/>
              <a:ext cx="3455999" cy="180931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76B7D9-3527-494E-9F45-94E558E82781}"/>
                    </a:ext>
                  </a:extLst>
                </p:cNvPr>
                <p:cNvSpPr txBox="1"/>
                <p:nvPr/>
              </p:nvSpPr>
              <p:spPr>
                <a:xfrm>
                  <a:off x="3924000" y="6132841"/>
                  <a:ext cx="172969" cy="1761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76B7D9-3527-494E-9F45-94E558E82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00" y="6132841"/>
                  <a:ext cx="172969" cy="176159"/>
                </a:xfrm>
                <a:prstGeom prst="rect">
                  <a:avLst/>
                </a:prstGeom>
                <a:blipFill>
                  <a:blip r:embed="rId9"/>
                  <a:stretch>
                    <a:fillRect l="-35714" r="-53571" b="-758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31C37-2B02-4E03-814A-B803DFF893DB}"/>
                    </a:ext>
                  </a:extLst>
                </p:cNvPr>
                <p:cNvSpPr txBox="1"/>
                <p:nvPr/>
              </p:nvSpPr>
              <p:spPr>
                <a:xfrm>
                  <a:off x="4428000" y="6056424"/>
                  <a:ext cx="172969" cy="17615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931C37-2B02-4E03-814A-B803DFF893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000" y="6056424"/>
                  <a:ext cx="172969" cy="176159"/>
                </a:xfrm>
                <a:prstGeom prst="rect">
                  <a:avLst/>
                </a:prstGeom>
                <a:blipFill>
                  <a:blip r:embed="rId10"/>
                  <a:stretch>
                    <a:fillRect l="-35714" r="-53571" b="-793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20BC2E-E2E7-408B-83A9-57EA8D473ACF}"/>
                    </a:ext>
                  </a:extLst>
                </p:cNvPr>
                <p:cNvSpPr txBox="1"/>
                <p:nvPr/>
              </p:nvSpPr>
              <p:spPr>
                <a:xfrm>
                  <a:off x="4695023" y="6057576"/>
                  <a:ext cx="17296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20BC2E-E2E7-408B-83A9-57EA8D473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23" y="6057576"/>
                  <a:ext cx="17296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7241" r="-137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3E902069-3DA2-4E28-B620-487A72A6F268}"/>
                </a:ext>
              </a:extLst>
            </p:cNvPr>
            <p:cNvCxnSpPr>
              <a:stCxn id="15" idx="3"/>
            </p:cNvCxnSpPr>
            <p:nvPr/>
          </p:nvCxnSpPr>
          <p:spPr bwMode="auto">
            <a:xfrm flipV="1">
              <a:off x="4096969" y="6081563"/>
              <a:ext cx="187031" cy="1393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0ACEF8-D396-489A-9F1A-9DAEE2EE6613}"/>
                </a:ext>
              </a:extLst>
            </p:cNvPr>
            <p:cNvCxnSpPr/>
            <p:nvPr/>
          </p:nvCxnSpPr>
          <p:spPr bwMode="auto">
            <a:xfrm>
              <a:off x="4500000" y="5786712"/>
              <a:ext cx="0" cy="2765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C6F08D8-3145-453C-AE0D-B8C7BAB8EBE3}"/>
                </a:ext>
              </a:extLst>
            </p:cNvPr>
            <p:cNvCxnSpPr/>
            <p:nvPr/>
          </p:nvCxnSpPr>
          <p:spPr bwMode="auto">
            <a:xfrm>
              <a:off x="4761720" y="5783664"/>
              <a:ext cx="0" cy="2765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21049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C54193-9A40-46F5-A86B-3F5B50FB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Distribution of Sample Mean &amp; Variance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6A68F4-3E0A-4EF9-80E8-B9591689D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Sample Variance</a:t>
                </a:r>
              </a:p>
              <a:p>
                <a:pPr lvl="1"/>
                <a:endParaRPr lang="en-US" altLang="ko-KR" sz="800" dirty="0"/>
              </a:p>
              <a:p>
                <a:pPr lvl="1"/>
                <a:r>
                  <a:rPr lang="en-US" altLang="ko-KR" dirty="0"/>
                  <a:t>For unknown population mean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 we have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num>
                                  <m:den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1974850" lvl="1" indent="-1693863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̅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num>
                              <m:den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dirty="0"/>
                  <a:t> ,it follows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6A68F4-3E0A-4EF9-80E8-B9591689D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4660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For significance level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follows the 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normal distribution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642938" lvl="2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dirty="0"/>
                  <a:t>: a value of the Chi-square deviate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dirty="0"/>
                  <a:t> degrees of freedom, of which probability to exceed it is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DCD9194-EFC5-4445-BF39-44F797D59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10380"/>
                  </p:ext>
                </p:extLst>
              </p:nvPr>
            </p:nvGraphicFramePr>
            <p:xfrm>
              <a:off x="1043608" y="1910452"/>
              <a:ext cx="6696744" cy="2022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896">
                      <a:extLst>
                        <a:ext uri="{9D8B030D-6E8A-4147-A177-3AD203B41FA5}">
                          <a16:colId xmlns:a16="http://schemas.microsoft.com/office/drawing/2014/main" val="1161989689"/>
                        </a:ext>
                      </a:extLst>
                    </a:gridCol>
                    <a:gridCol w="4546848">
                      <a:extLst>
                        <a:ext uri="{9D8B030D-6E8A-4147-A177-3AD203B41FA5}">
                          <a16:colId xmlns:a16="http://schemas.microsoft.com/office/drawing/2014/main" val="4166942710"/>
                        </a:ext>
                      </a:extLst>
                    </a:gridCol>
                  </a:tblGrid>
                  <a:tr h="5364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Null Hypothesis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Rejection Region</a:t>
                          </a:r>
                          <a:endParaRPr lang="ko-KR" altLang="en-US" sz="1600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5465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85420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61340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ko-KR" altLang="en-US" sz="16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Sup>
                                  <m:sSubSup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  <a:r>
                            <a:rPr lang="en-US" altLang="ko-KR" sz="1600" dirty="0"/>
                            <a:t>or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ko-KR" altLang="en-US" sz="16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ko-KR" altLang="en-US" sz="16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oMath>
                          </a14:m>
                          <a:r>
                            <a:rPr lang="ko-KR" altLang="en-US" sz="16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247504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DCD9194-EFC5-4445-BF39-44F797D597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510380"/>
                  </p:ext>
                </p:extLst>
              </p:nvPr>
            </p:nvGraphicFramePr>
            <p:xfrm>
              <a:off x="1043608" y="1910452"/>
              <a:ext cx="6696744" cy="20225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896">
                      <a:extLst>
                        <a:ext uri="{9D8B030D-6E8A-4147-A177-3AD203B41FA5}">
                          <a16:colId xmlns:a16="http://schemas.microsoft.com/office/drawing/2014/main" val="1161989689"/>
                        </a:ext>
                      </a:extLst>
                    </a:gridCol>
                    <a:gridCol w="4546848">
                      <a:extLst>
                        <a:ext uri="{9D8B030D-6E8A-4147-A177-3AD203B41FA5}">
                          <a16:colId xmlns:a16="http://schemas.microsoft.com/office/drawing/2014/main" val="4166942710"/>
                        </a:ext>
                      </a:extLst>
                    </a:gridCol>
                  </a:tblGrid>
                  <a:tr h="5364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Null Hypothesis</a:t>
                          </a:r>
                          <a:endParaRPr lang="ko-KR" altLang="en-US" b="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b="0" i="0" dirty="0"/>
                            <a:t>Rejection Region</a:t>
                          </a:r>
                          <a:endParaRPr lang="ko-KR" altLang="en-US" sz="1600" b="0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5465035"/>
                      </a:ext>
                    </a:extLst>
                  </a:tr>
                  <a:tr h="4953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" t="-108537" r="-211898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453" t="-108537" r="-268" b="-2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5420811"/>
                      </a:ext>
                    </a:extLst>
                  </a:tr>
                  <a:tr h="4953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" t="-211111" r="-211898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453" t="-211111" r="-268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6134022"/>
                      </a:ext>
                    </a:extLst>
                  </a:tr>
                  <a:tr h="4953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3" t="-307317" r="-211898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7453" t="-307317" r="-268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7504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6480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E1B65692-BC3B-4141-ABF7-07C26C8A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</p:spPr>
            <p:txBody>
              <a:bodyPr/>
              <a:lstStyle/>
              <a:p>
                <a:pPr lvl="1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Smaller Type I error potential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E1B65692-BC3B-4141-ABF7-07C26C8A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2657"/>
                <a:ext cx="8229600" cy="60585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20314AD0-E4A8-42B1-B5E9-F09DBE50F0AA}"/>
              </a:ext>
            </a:extLst>
          </p:cNvPr>
          <p:cNvGrpSpPr/>
          <p:nvPr/>
        </p:nvGrpSpPr>
        <p:grpSpPr>
          <a:xfrm>
            <a:off x="1368000" y="1889482"/>
            <a:ext cx="5796000" cy="3339518"/>
            <a:chOff x="1188000" y="1485000"/>
            <a:chExt cx="5796000" cy="3339518"/>
          </a:xfrm>
        </p:grpSpPr>
        <p:pic>
          <p:nvPicPr>
            <p:cNvPr id="1026" name="Picture 2" descr="Chi Squared Distribution">
              <a:extLst>
                <a:ext uri="{FF2B5EF4-FFF2-40B4-BE49-F238E27FC236}">
                  <a16:creationId xmlns:a16="http://schemas.microsoft.com/office/drawing/2014/main" id="{6A54B8B2-0B8D-4099-B086-079CF04D4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3" t="10329" r="6954" b="12620"/>
            <a:stretch/>
          </p:blipFill>
          <p:spPr bwMode="auto">
            <a:xfrm>
              <a:off x="1188000" y="1485000"/>
              <a:ext cx="5796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40713D4-D1FA-47F5-8EA0-A398C07777EB}"/>
                    </a:ext>
                  </a:extLst>
                </p:cNvPr>
                <p:cNvSpPr/>
                <p:nvPr/>
              </p:nvSpPr>
              <p:spPr>
                <a:xfrm>
                  <a:off x="3430216" y="4455186"/>
                  <a:ext cx="5057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40713D4-D1FA-47F5-8EA0-A398C0777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216" y="4455186"/>
                  <a:ext cx="50577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006C5FB3-8E3E-440E-8F8D-0A287D69BA8B}"/>
                    </a:ext>
                  </a:extLst>
                </p:cNvPr>
                <p:cNvSpPr/>
                <p:nvPr/>
              </p:nvSpPr>
              <p:spPr>
                <a:xfrm>
                  <a:off x="3854366" y="3789002"/>
                  <a:ext cx="393634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006C5FB3-8E3E-440E-8F8D-0A287D69BA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366" y="3789002"/>
                  <a:ext cx="39363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7F47116-6E33-4F40-8FB9-6BBAA507745F}"/>
                    </a:ext>
                  </a:extLst>
                </p:cNvPr>
                <p:cNvSpPr/>
                <p:nvPr/>
              </p:nvSpPr>
              <p:spPr>
                <a:xfrm>
                  <a:off x="2302372" y="3273365"/>
                  <a:ext cx="797591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7F47116-6E33-4F40-8FB9-6BBAA5077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2372" y="3273365"/>
                  <a:ext cx="79759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B1E895A-0C64-406B-A6B8-898705ECB69A}"/>
                    </a:ext>
                  </a:extLst>
                </p:cNvPr>
                <p:cNvSpPr/>
                <p:nvPr/>
              </p:nvSpPr>
              <p:spPr>
                <a:xfrm>
                  <a:off x="1220011" y="4455186"/>
                  <a:ext cx="3770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CB1E895A-0C64-406B-A6B8-898705ECB6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0011" y="4455186"/>
                  <a:ext cx="37702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AB35451-0356-49C4-9E09-82E88B057280}"/>
                </a:ext>
              </a:extLst>
            </p:cNvPr>
            <p:cNvCxnSpPr/>
            <p:nvPr/>
          </p:nvCxnSpPr>
          <p:spPr bwMode="auto">
            <a:xfrm>
              <a:off x="4779432" y="4348296"/>
              <a:ext cx="0" cy="14400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1A59583-5A2B-4695-BB83-29B7EA62C242}"/>
                </a:ext>
              </a:extLst>
            </p:cNvPr>
            <p:cNvCxnSpPr/>
            <p:nvPr/>
          </p:nvCxnSpPr>
          <p:spPr bwMode="auto">
            <a:xfrm>
              <a:off x="4248000" y="4361088"/>
              <a:ext cx="0" cy="14400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2C6A6D2-A75D-47CD-B650-7C4D6F608533}"/>
                    </a:ext>
                  </a:extLst>
                </p:cNvPr>
                <p:cNvSpPr/>
                <p:nvPr/>
              </p:nvSpPr>
              <p:spPr>
                <a:xfrm>
                  <a:off x="4042846" y="4454761"/>
                  <a:ext cx="4773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62C6A6D2-A75D-47CD-B650-7C4D6F6085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846" y="4454761"/>
                  <a:ext cx="47731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5053E2B3-F01D-4958-902C-994529936BD6}"/>
                    </a:ext>
                  </a:extLst>
                </p:cNvPr>
                <p:cNvSpPr/>
                <p:nvPr/>
              </p:nvSpPr>
              <p:spPr>
                <a:xfrm>
                  <a:off x="4623846" y="4454761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ko-KR" altLang="en-US"/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5053E2B3-F01D-4958-902C-994529936B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3846" y="4454761"/>
                  <a:ext cx="37920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2466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1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Fundamental Statistics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9414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</p:spPr>
            <p:txBody>
              <a:bodyPr/>
              <a:lstStyle/>
              <a:p>
                <a:r>
                  <a:rPr lang="en-US" altLang="ko-KR" dirty="0"/>
                  <a:t>Test of Distributions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Chi-square test</a:t>
                </a:r>
              </a:p>
              <a:p>
                <a:pPr lvl="2"/>
                <a:r>
                  <a:rPr lang="en-US" altLang="ko-KR" dirty="0"/>
                  <a:t>Used for the grouped data</a:t>
                </a:r>
              </a:p>
              <a:p>
                <a:pPr lvl="2"/>
                <a:r>
                  <a:rPr lang="en-US" altLang="ko-KR" dirty="0"/>
                  <a:t>Pearson’s test statistic: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𝑃𝑇𝑆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: observed frequency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: expected frequency from the assumed distribution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 = 1+constraints related to estimation of parameters of the distribution</a:t>
                </a:r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Kolmogorov-Smirnov test</a:t>
                </a:r>
              </a:p>
              <a:p>
                <a:pPr lvl="2"/>
                <a:r>
                  <a:rPr lang="en-US" altLang="ko-KR" dirty="0"/>
                  <a:t>Used for the continuous data</a:t>
                </a:r>
              </a:p>
              <a:p>
                <a:pPr lvl="2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: observation in ascending order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empirical cumulative distribution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cumulative distribution of the assumed distribution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1">
                  <a:buClr>
                    <a:srgbClr val="00B050"/>
                  </a:buClr>
                </a:pPr>
                <a:r>
                  <a:rPr lang="en-US" altLang="ko-KR" dirty="0">
                    <a:solidFill>
                      <a:srgbClr val="00B050"/>
                    </a:solidFill>
                  </a:rPr>
                  <a:t>Shapiro-Wilk test: specific to the test of the normality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775AC53-E1C8-4D03-8719-E31754D5D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76673"/>
                <a:ext cx="8229600" cy="5914576"/>
              </a:xfrm>
              <a:blipFill>
                <a:blip r:embed="rId3"/>
                <a:stretch>
                  <a:fillRect l="-1333" t="-1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3852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Examples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Average (mean) lifetime of bulbs</a:t>
                </a:r>
              </a:p>
              <a:p>
                <a:pPr lvl="2"/>
                <a:r>
                  <a:rPr lang="en-US" altLang="ko-KR" dirty="0"/>
                  <a:t>Situation: a company states that the average lifetime of their bulbs is longer than 1950 h</a:t>
                </a:r>
              </a:p>
              <a:p>
                <a:pPr lvl="2"/>
                <a:r>
                  <a:rPr lang="en-US" altLang="ko-KR" dirty="0"/>
                  <a:t>Task: given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r>
                  <a:rPr lang="en-US" altLang="ko-KR" dirty="0"/>
                  <a:t> samples with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=1966.7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69.6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, test the hypothesis with the significance level 0.05</a:t>
                </a:r>
              </a:p>
              <a:p>
                <a:pPr lvl="2"/>
                <a:endParaRPr lang="en-US" altLang="ko-KR" sz="1400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Test statistic</a:t>
                </a:r>
              </a:p>
              <a:p>
                <a:pPr marL="1079500" lvl="3" indent="-16351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Distribution of test statistic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=9 (&lt;30)</m:t>
                    </m:r>
                  </m:oMath>
                </a14:m>
                <a:r>
                  <a:rPr lang="en-US" altLang="ko-KR" dirty="0"/>
                  <a:t>: </a:t>
                </a:r>
              </a:p>
              <a:p>
                <a:pPr marL="1079500" lvl="3" indent="-16351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(8)</m:t>
                    </m:r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Hypotheses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1950</m:t>
                    </m:r>
                  </m:oMath>
                </a14:m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=1950</m:t>
                    </m:r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 startAt="4"/>
                </a:pPr>
                <a:r>
                  <a:rPr lang="en-US" altLang="ko-KR" dirty="0"/>
                  <a:t>Rejection region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1966.7−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1950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69.6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rad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=0.720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=1.86&gt;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=0.720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cannot be rejected.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27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Examples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Variance of thickness of window glasses</a:t>
                </a:r>
              </a:p>
              <a:p>
                <a:pPr lvl="2"/>
                <a:r>
                  <a:rPr lang="en-US" altLang="ko-KR" dirty="0"/>
                  <a:t>Situation: an investigator reports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due to malfunction of machines</a:t>
                </a:r>
              </a:p>
              <a:p>
                <a:pPr lvl="2"/>
                <a:r>
                  <a:rPr lang="en-US" altLang="ko-KR" dirty="0"/>
                  <a:t>Given the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10 samples with the sample variance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=5.1556</m:t>
                    </m:r>
                  </m:oMath>
                </a14:m>
                <a:r>
                  <a:rPr lang="en-US" altLang="ko-KR" dirty="0"/>
                  <a:t> and the thickness follows the normal distribution, test the report with the significance level 0.05</a:t>
                </a:r>
              </a:p>
              <a:p>
                <a:pPr lvl="2"/>
                <a:endParaRPr lang="en-US" altLang="ko-KR" sz="1400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Test statistic</a:t>
                </a:r>
              </a:p>
              <a:p>
                <a:pPr marL="1079500" lvl="3" indent="-16351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Distribution of test statistic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10,</a:t>
                </a:r>
              </a:p>
              <a:p>
                <a:pPr marL="1079500" lvl="3" indent="-163513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ko-KR" dirty="0"/>
                  <a:t> →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Hypotheses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(=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/>
                  <a:t>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1.5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 startAt="4"/>
                </a:pPr>
                <a:r>
                  <a:rPr lang="en-US" altLang="ko-KR" dirty="0"/>
                  <a:t>Rejection region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5.1556</m:t>
                        </m:r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1.5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=20.6224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0.05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=16.919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0.05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is rejected.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763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1000"/>
                <a:ext cx="8229600" cy="6192000"/>
              </a:xfrm>
            </p:spPr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Examples (continued)</a:t>
                </a:r>
                <a:endParaRPr lang="en-US" altLang="ko-KR" sz="400" dirty="0"/>
              </a:p>
              <a:p>
                <a:pPr lvl="1"/>
                <a:r>
                  <a:rPr lang="en-US" altLang="ko-KR" dirty="0"/>
                  <a:t>Poisson process of earthquakes (Noh, 2016)</a:t>
                </a:r>
              </a:p>
              <a:p>
                <a:pPr lvl="2"/>
                <a:r>
                  <a:rPr lang="en-US" altLang="ko-KR" dirty="0"/>
                  <a:t>By earthquake frequency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earthquake frequency follows the Poisson process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exposure time; 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mean annual rate</a:t>
                </a:r>
                <a:endParaRPr lang="en-US" altLang="ko-KR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lvl="3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𝑃𝑇𝑆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𝑂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: observed frequency of time intervals in which earthquakes occurred </a:t>
                </a:r>
                <a14:m>
                  <m:oMath xmlns:m="http://schemas.openxmlformats.org/officeDocument/2006/math">
                    <m:r>
                      <m:rPr>
                        <m:brk m:alnAt="23"/>
                      </m:rP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dirty="0"/>
                  <a:t> times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 : expectation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ko-KR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×(#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𝑡𝑖𝑚𝑒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𝑖𝑛𝑡𝑒𝑟𝑣𝑎𝑙𝑠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ko-KR" dirty="0"/>
                  <a:t>: 1 + a constraint related to estimation of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rejected 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𝑃𝑇𝑆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sz="400" dirty="0"/>
              </a:p>
              <a:p>
                <a:pPr lvl="2"/>
                <a:r>
                  <a:rPr lang="en-US" altLang="ko-KR" dirty="0"/>
                  <a:t>By inter-event time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=0)=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Test statistic: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=1, 2, ⋯,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 : observed inter-event time in ascending order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empirical cumulative distribution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is rejected 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D391D94-02D2-421C-928F-E31C0C070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1000"/>
                <a:ext cx="8229600" cy="6192000"/>
              </a:xfrm>
              <a:blipFill>
                <a:blip r:embed="rId2"/>
                <a:stretch>
                  <a:fillRect l="-1333" t="-1476" b="-26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3644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391D94-02D2-421C-928F-E31C0C070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>
                  <a:lumMod val="65000"/>
                </a:schemeClr>
              </a:buClr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Examples</a:t>
            </a:r>
          </a:p>
          <a:p>
            <a:pPr lvl="1"/>
            <a:endParaRPr lang="en-US" altLang="ko-KR" sz="400" dirty="0"/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Poisson process of earthquakes (Noh, 2016))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1F6278-6D4B-4EE5-8A71-BB2D59861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85008"/>
            <a:ext cx="3547811" cy="2553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99A33C-D5A2-4D91-8F6D-F3F75D58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413000"/>
            <a:ext cx="3096344" cy="270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079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F0911-CC8F-49F0-97D7-853CA55E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2016224"/>
          </a:xfrm>
          <a:gradFill>
            <a:gsLst>
              <a:gs pos="0">
                <a:srgbClr val="5B81EB"/>
              </a:gs>
              <a:gs pos="100000">
                <a:schemeClr val="accent1">
                  <a:lumMod val="45000"/>
                  <a:lumOff val="55000"/>
                </a:schemeClr>
              </a:gs>
              <a:gs pos="5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anchor="ctr"/>
          <a:lstStyle/>
          <a:p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Chapter 4</a:t>
            </a:r>
            <a:b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altLang="ko-KR" sz="3600" dirty="0">
                <a:solidFill>
                  <a:schemeClr val="accent6">
                    <a:lumMod val="50000"/>
                  </a:schemeClr>
                </a:solidFill>
              </a:rPr>
              <a:t>Monte Carlo Simulation</a:t>
            </a:r>
            <a:endParaRPr lang="ko-KR" alt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09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2B908-055C-47EC-9462-EA8CBA29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the Monte Carlo Simulation?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27A58-B73B-4507-8C30-ADEC46164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3"/>
            <a:ext cx="8229600" cy="5626545"/>
          </a:xfrm>
        </p:spPr>
        <p:txBody>
          <a:bodyPr/>
          <a:lstStyle/>
          <a:p>
            <a:r>
              <a:rPr lang="en-US" altLang="ko-KR" dirty="0"/>
              <a:t>Definition 1</a:t>
            </a:r>
          </a:p>
          <a:p>
            <a:pPr lvl="1"/>
            <a:endParaRPr lang="en-US" altLang="ko-KR" sz="400" dirty="0"/>
          </a:p>
          <a:p>
            <a:pPr lvl="1"/>
            <a:r>
              <a:rPr lang="en-US" altLang="ko-KR" dirty="0"/>
              <a:t>A statistical technique used to model and analyze the impact of uncertainty and variability in complex systems or processes</a:t>
            </a:r>
          </a:p>
          <a:p>
            <a:pPr lvl="1"/>
            <a:r>
              <a:rPr lang="en-US" altLang="ko-KR" dirty="0"/>
              <a:t>It involves running a large number of simulations to estimate possible outcomes and their probabilities, often when the problem involves randomness or uncertainty</a:t>
            </a:r>
          </a:p>
          <a:p>
            <a:pPr lvl="1"/>
            <a:endParaRPr lang="en-US" altLang="ko-KR" sz="400" dirty="0"/>
          </a:p>
          <a:p>
            <a:r>
              <a:rPr lang="en-US" altLang="ko-KR" dirty="0"/>
              <a:t>Definition 2</a:t>
            </a:r>
          </a:p>
          <a:p>
            <a:pPr lvl="1"/>
            <a:r>
              <a:rPr lang="en-US" altLang="ko-KR" dirty="0"/>
              <a:t>A computational technique used to model and analyze systems or processes that involve uncertainty, randomness, or complex variables</a:t>
            </a:r>
          </a:p>
          <a:p>
            <a:pPr lvl="1"/>
            <a:r>
              <a:rPr lang="en-US" altLang="ko-KR" dirty="0"/>
              <a:t>It leverages random sampling and statistical analysis to approximate numerical results, often for problems that are difficult or impossible to solve analytically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8164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2B908-055C-47EC-9462-EA8CBA29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 of PDF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DE27A58-B73B-4507-8C30-ADEC461640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Parametric Function</a:t>
                </a:r>
              </a:p>
              <a:p>
                <a:pPr lvl="1"/>
                <a:endParaRPr lang="en-US" altLang="ko-KR" sz="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>
                  <a:buClrTx/>
                </a:pPr>
                <a:r>
                  <a:rPr lang="en-US" altLang="ko-KR" dirty="0"/>
                  <a:t>where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dirty="0"/>
                  <a:t> are random variable</a:t>
                </a:r>
              </a:p>
              <a:p>
                <a:pPr lvl="1"/>
                <a:r>
                  <a:rPr lang="en-US" altLang="ko-KR" dirty="0"/>
                  <a:t>Transform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+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	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𝑑𝑚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marL="714375" lvl="2" indent="0">
                  <a:buNone/>
                </a:pPr>
                <a:r>
                  <a:rPr lang="en-US" altLang="ko-KR" sz="1600" dirty="0"/>
                  <a:t>                    </a:t>
                </a:r>
                <a14:m>
                  <m:oMath xmlns:m="http://schemas.openxmlformats.org/officeDocument/2006/math">
                    <m:r>
                      <a:rPr lang="en-US" altLang="ko-KR" sz="16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600" dirty="0"/>
              </a:p>
              <a:p>
                <a:pPr marL="989013" lvl="2" indent="-274638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DE27A58-B73B-4507-8C30-ADEC461640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F10DE02-3D6E-43A2-B2E0-842FE09D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66685"/>
            <a:ext cx="3528392" cy="292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92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93FDE2-BDAC-4102-BACF-A87AB09CB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Parametric Function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Example: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⇌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One-to-one correspondence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ko-KR"/>
                  <a:t>→</a:t>
                </a:r>
                <a:r>
                  <a:rPr lang="en-US" altLang="ko-KR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0,         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𝑚</m:t>
                        </m:r>
                        <m:rad>
                          <m:radPr>
                            <m:degHide m:val="on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dirty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US" altLang="ko-KR" i="1" dirty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func>
                                    <m:r>
                                      <a:rPr lang="en-US" altLang="ko-KR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−1)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93FDE2-BDAC-4102-BACF-A87AB09CB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2333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092DD-2DFB-42D9-B337-74C407D8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 Simulation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15CCE97-5D85-4F4E-B4E1-0E6E14C667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Transform Method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Uniform deviates in [0,1]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=1,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 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Parametric function: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Monotonically increasing function </a:t>
                </a:r>
                <a:r>
                  <a:rPr lang="ko-KR" altLang="ko-KR" dirty="0"/>
                  <a:t>→</a:t>
                </a:r>
                <a:r>
                  <a:rPr lang="en-US" altLang="ko-KR" dirty="0"/>
                  <a:t> solution at a single point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dirty="0"/>
              </a:p>
              <a:p>
                <a:pPr lvl="3">
                  <a:buFont typeface="맑은 고딕" panose="020B0503020000020004" pitchFamily="50" charset="-127"/>
                  <a:buChar char="♣"/>
                </a:pPr>
                <a:r>
                  <a:rPr lang="en-US" altLang="ko-KR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ko-KR" dirty="0">
                    <a:solidFill>
                      <a:srgbClr val="C00000"/>
                    </a:solidFill>
                  </a:rPr>
                  <a:t> is an uniform deviate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Example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𝑘</m:t>
                    </m:r>
                    <m:r>
                      <a:rPr lang="en-US" altLang="ko-KR" i="1">
                        <a:latin typeface="Cambria Math"/>
                      </a:rPr>
                      <m:t>𝛽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r>
                          <a:rPr lang="en-US" altLang="ko-KR" i="1">
                            <a:latin typeface="Cambria Math"/>
                          </a:rPr>
                          <m:t>𝛽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  <m:r>
                          <a:rPr lang="en-US" altLang="ko-KR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>
                        <a:latin typeface="Cambria Math"/>
                      </a:rPr>
                      <m:t>,  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≤</m:t>
                    </m:r>
                    <m:r>
                      <a:rPr lang="en-US" altLang="ko-KR" i="1">
                        <a:latin typeface="Cambria Math"/>
                      </a:rPr>
                      <m:t>𝑚</m:t>
                    </m:r>
                    <m:r>
                      <a:rPr lang="en-US" altLang="ko-KR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𝑘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ko-KR">
                        <a:latin typeface="Cambria Math"/>
                      </a:rPr>
                      <m:t>,  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≤</m:t>
                    </m:r>
                    <m:r>
                      <a:rPr lang="en-US" altLang="ko-KR" i="1">
                        <a:latin typeface="Cambria Math"/>
                      </a:rPr>
                      <m:t>𝑚</m:t>
                    </m:r>
                    <m:r>
                      <a:rPr lang="en-US" altLang="ko-KR" i="1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</m:d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unc>
                      <m:funcPr>
                        <m:ctrlPr>
                          <a:rPr lang="en-US" altLang="ko-KR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altLang="ko-KR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ko-KR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 0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US" altLang="ko-KR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15CCE97-5D85-4F4E-B4E1-0E6E14C667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30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2A37D-F368-4409-9F33-A13B7201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Probability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C36ACC-0144-449A-9107-D426EEDC4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</p:spPr>
            <p:txBody>
              <a:bodyPr/>
              <a:lstStyle/>
              <a:p>
                <a:r>
                  <a:rPr lang="en-US" altLang="ko-KR" dirty="0"/>
                  <a:t>Two Kinds of Probability Expression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For two variables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belong to two sets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Intersection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endParaRPr lang="en-US" altLang="ko-KR" sz="400" dirty="0"/>
              </a:p>
              <a:p>
                <a:pPr lvl="1"/>
                <a:r>
                  <a:rPr lang="en-US" altLang="ko-KR" dirty="0"/>
                  <a:t>Independency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sz="800" dirty="0"/>
              </a:p>
              <a:p>
                <a:pPr lvl="1">
                  <a:buClr>
                    <a:srgbClr val="006600"/>
                  </a:buClr>
                  <a:buFont typeface="맑은 고딕" panose="020B0503020000020004" pitchFamily="50" charset="-127"/>
                  <a:buChar char="♣"/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MECE principle</a:t>
                </a: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Exclusiveness</a:t>
                </a:r>
              </a:p>
              <a:p>
                <a:pPr lvl="3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altLang="ko-KR" i="1" dirty="0">
                  <a:solidFill>
                    <a:srgbClr val="0066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>
                  <a:buClr>
                    <a:srgbClr val="006600"/>
                  </a:buClr>
                </a:pP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b="0" i="1" smtClean="0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2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Partition</a:t>
                </a:r>
              </a:p>
              <a:p>
                <a:pPr lvl="3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If a subset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>
                    <a:solidFill>
                      <a:srgbClr val="006600"/>
                    </a:solidFill>
                  </a:rPr>
                  <a:t> is a partition of a union,</a:t>
                </a:r>
                <a:endParaRPr lang="en-US" altLang="ko-KR" i="1" dirty="0">
                  <a:solidFill>
                    <a:srgbClr val="006600"/>
                  </a:solidFill>
                  <a:latin typeface="Cambria Math" panose="02040503050406030204" pitchFamily="18" charset="0"/>
                </a:endParaRPr>
              </a:p>
              <a:p>
                <a:pPr lvl="3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Mutually Exclusive (ME):</a:t>
                </a:r>
                <a:r>
                  <a:rPr lang="en-US" altLang="ko-KR" dirty="0">
                    <a:solidFill>
                      <a:srgbClr val="0066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3">
                  <a:buClr>
                    <a:srgbClr val="006600"/>
                  </a:buClr>
                </a:pPr>
                <a:r>
                  <a:rPr lang="en-US" altLang="ko-KR" dirty="0">
                    <a:solidFill>
                      <a:srgbClr val="006600"/>
                    </a:solidFill>
                  </a:rPr>
                  <a:t>Comprehensively Exhaustive (CE):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⋃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⋯⋃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00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0066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ko-KR" i="1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altLang="ko-KR" dirty="0">
                  <a:solidFill>
                    <a:srgbClr val="006600"/>
                  </a:solidFill>
                </a:endParaRPr>
              </a:p>
              <a:p>
                <a:pPr lvl="3"/>
                <a:endParaRPr lang="en-US" altLang="ko-KR" sz="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0C36ACC-0144-449A-9107-D426EEDC4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764703"/>
                <a:ext cx="8229600" cy="5626545"/>
              </a:xfrm>
              <a:blipFill>
                <a:blip r:embed="rId2"/>
                <a:stretch>
                  <a:fillRect l="-1333" t="-1517" b="-70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542160-50A0-4EFA-B789-D12FABB01111}"/>
              </a:ext>
            </a:extLst>
          </p:cNvPr>
          <p:cNvGrpSpPr/>
          <p:nvPr/>
        </p:nvGrpSpPr>
        <p:grpSpPr>
          <a:xfrm>
            <a:off x="6577424" y="4076848"/>
            <a:ext cx="2098576" cy="1368152"/>
            <a:chOff x="6516216" y="3461000"/>
            <a:chExt cx="2098576" cy="13681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ADC365-F115-4980-AE99-8B9A15CB753C}"/>
                </a:ext>
              </a:extLst>
            </p:cNvPr>
            <p:cNvSpPr/>
            <p:nvPr/>
          </p:nvSpPr>
          <p:spPr bwMode="auto">
            <a:xfrm>
              <a:off x="6516216" y="3461000"/>
              <a:ext cx="2098576" cy="1368152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C231FF9-2BE5-41DA-8A33-C3CC0534C2C5}"/>
                </a:ext>
              </a:extLst>
            </p:cNvPr>
            <p:cNvSpPr/>
            <p:nvPr/>
          </p:nvSpPr>
          <p:spPr bwMode="auto">
            <a:xfrm>
              <a:off x="6519863" y="3462338"/>
              <a:ext cx="576262" cy="1000125"/>
            </a:xfrm>
            <a:custGeom>
              <a:avLst/>
              <a:gdLst>
                <a:gd name="connsiteX0" fmla="*/ 576262 w 576262"/>
                <a:gd name="connsiteY0" fmla="*/ 0 h 1000125"/>
                <a:gd name="connsiteX1" fmla="*/ 571500 w 576262"/>
                <a:gd name="connsiteY1" fmla="*/ 119062 h 1000125"/>
                <a:gd name="connsiteX2" fmla="*/ 566737 w 576262"/>
                <a:gd name="connsiteY2" fmla="*/ 138112 h 1000125"/>
                <a:gd name="connsiteX3" fmla="*/ 561975 w 576262"/>
                <a:gd name="connsiteY3" fmla="*/ 180975 h 1000125"/>
                <a:gd name="connsiteX4" fmla="*/ 552450 w 576262"/>
                <a:gd name="connsiteY4" fmla="*/ 219075 h 1000125"/>
                <a:gd name="connsiteX5" fmla="*/ 547687 w 576262"/>
                <a:gd name="connsiteY5" fmla="*/ 252412 h 1000125"/>
                <a:gd name="connsiteX6" fmla="*/ 542925 w 576262"/>
                <a:gd name="connsiteY6" fmla="*/ 266700 h 1000125"/>
                <a:gd name="connsiteX7" fmla="*/ 538162 w 576262"/>
                <a:gd name="connsiteY7" fmla="*/ 300037 h 1000125"/>
                <a:gd name="connsiteX8" fmla="*/ 533400 w 576262"/>
                <a:gd name="connsiteY8" fmla="*/ 319087 h 1000125"/>
                <a:gd name="connsiteX9" fmla="*/ 523875 w 576262"/>
                <a:gd name="connsiteY9" fmla="*/ 366712 h 1000125"/>
                <a:gd name="connsiteX10" fmla="*/ 514350 w 576262"/>
                <a:gd name="connsiteY10" fmla="*/ 395287 h 1000125"/>
                <a:gd name="connsiteX11" fmla="*/ 509587 w 576262"/>
                <a:gd name="connsiteY11" fmla="*/ 414337 h 1000125"/>
                <a:gd name="connsiteX12" fmla="*/ 495300 w 576262"/>
                <a:gd name="connsiteY12" fmla="*/ 457200 h 1000125"/>
                <a:gd name="connsiteX13" fmla="*/ 490537 w 576262"/>
                <a:gd name="connsiteY13" fmla="*/ 471487 h 1000125"/>
                <a:gd name="connsiteX14" fmla="*/ 485775 w 576262"/>
                <a:gd name="connsiteY14" fmla="*/ 485775 h 1000125"/>
                <a:gd name="connsiteX15" fmla="*/ 476250 w 576262"/>
                <a:gd name="connsiteY15" fmla="*/ 500062 h 1000125"/>
                <a:gd name="connsiteX16" fmla="*/ 466725 w 576262"/>
                <a:gd name="connsiteY16" fmla="*/ 528637 h 1000125"/>
                <a:gd name="connsiteX17" fmla="*/ 461962 w 576262"/>
                <a:gd name="connsiteY17" fmla="*/ 542925 h 1000125"/>
                <a:gd name="connsiteX18" fmla="*/ 442912 w 576262"/>
                <a:gd name="connsiteY18" fmla="*/ 571500 h 1000125"/>
                <a:gd name="connsiteX19" fmla="*/ 428625 w 576262"/>
                <a:gd name="connsiteY19" fmla="*/ 604837 h 1000125"/>
                <a:gd name="connsiteX20" fmla="*/ 409575 w 576262"/>
                <a:gd name="connsiteY20" fmla="*/ 633412 h 1000125"/>
                <a:gd name="connsiteX21" fmla="*/ 400050 w 576262"/>
                <a:gd name="connsiteY21" fmla="*/ 647700 h 1000125"/>
                <a:gd name="connsiteX22" fmla="*/ 376237 w 576262"/>
                <a:gd name="connsiteY22" fmla="*/ 681037 h 1000125"/>
                <a:gd name="connsiteX23" fmla="*/ 366712 w 576262"/>
                <a:gd name="connsiteY23" fmla="*/ 695325 h 1000125"/>
                <a:gd name="connsiteX24" fmla="*/ 338137 w 576262"/>
                <a:gd name="connsiteY24" fmla="*/ 723900 h 1000125"/>
                <a:gd name="connsiteX25" fmla="*/ 300037 w 576262"/>
                <a:gd name="connsiteY25" fmla="*/ 766762 h 1000125"/>
                <a:gd name="connsiteX26" fmla="*/ 285750 w 576262"/>
                <a:gd name="connsiteY26" fmla="*/ 776287 h 1000125"/>
                <a:gd name="connsiteX27" fmla="*/ 271462 w 576262"/>
                <a:gd name="connsiteY27" fmla="*/ 790575 h 1000125"/>
                <a:gd name="connsiteX28" fmla="*/ 247650 w 576262"/>
                <a:gd name="connsiteY28" fmla="*/ 819150 h 1000125"/>
                <a:gd name="connsiteX29" fmla="*/ 219075 w 576262"/>
                <a:gd name="connsiteY29" fmla="*/ 838200 h 1000125"/>
                <a:gd name="connsiteX30" fmla="*/ 171450 w 576262"/>
                <a:gd name="connsiteY30" fmla="*/ 871537 h 1000125"/>
                <a:gd name="connsiteX31" fmla="*/ 100012 w 576262"/>
                <a:gd name="connsiteY31" fmla="*/ 919162 h 1000125"/>
                <a:gd name="connsiteX32" fmla="*/ 85725 w 576262"/>
                <a:gd name="connsiteY32" fmla="*/ 928687 h 1000125"/>
                <a:gd name="connsiteX33" fmla="*/ 71437 w 576262"/>
                <a:gd name="connsiteY33" fmla="*/ 938212 h 1000125"/>
                <a:gd name="connsiteX34" fmla="*/ 28575 w 576262"/>
                <a:gd name="connsiteY34" fmla="*/ 971550 h 1000125"/>
                <a:gd name="connsiteX35" fmla="*/ 14287 w 576262"/>
                <a:gd name="connsiteY35" fmla="*/ 981075 h 1000125"/>
                <a:gd name="connsiteX36" fmla="*/ 0 w 576262"/>
                <a:gd name="connsiteY36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76262" h="1000125">
                  <a:moveTo>
                    <a:pt x="576262" y="0"/>
                  </a:moveTo>
                  <a:cubicBezTo>
                    <a:pt x="574675" y="39687"/>
                    <a:pt x="574233" y="79437"/>
                    <a:pt x="571500" y="119062"/>
                  </a:cubicBezTo>
                  <a:cubicBezTo>
                    <a:pt x="571050" y="125592"/>
                    <a:pt x="567732" y="131643"/>
                    <a:pt x="566737" y="138112"/>
                  </a:cubicBezTo>
                  <a:cubicBezTo>
                    <a:pt x="564551" y="152320"/>
                    <a:pt x="564008" y="166744"/>
                    <a:pt x="561975" y="180975"/>
                  </a:cubicBezTo>
                  <a:cubicBezTo>
                    <a:pt x="559102" y="201083"/>
                    <a:pt x="557988" y="202458"/>
                    <a:pt x="552450" y="219075"/>
                  </a:cubicBezTo>
                  <a:cubicBezTo>
                    <a:pt x="550862" y="230187"/>
                    <a:pt x="549888" y="241405"/>
                    <a:pt x="547687" y="252412"/>
                  </a:cubicBezTo>
                  <a:cubicBezTo>
                    <a:pt x="546702" y="257335"/>
                    <a:pt x="543910" y="261777"/>
                    <a:pt x="542925" y="266700"/>
                  </a:cubicBezTo>
                  <a:cubicBezTo>
                    <a:pt x="540724" y="277707"/>
                    <a:pt x="540170" y="288993"/>
                    <a:pt x="538162" y="300037"/>
                  </a:cubicBezTo>
                  <a:cubicBezTo>
                    <a:pt x="536991" y="306477"/>
                    <a:pt x="534771" y="312687"/>
                    <a:pt x="533400" y="319087"/>
                  </a:cubicBezTo>
                  <a:cubicBezTo>
                    <a:pt x="530008" y="334917"/>
                    <a:pt x="528995" y="351353"/>
                    <a:pt x="523875" y="366712"/>
                  </a:cubicBezTo>
                  <a:cubicBezTo>
                    <a:pt x="520700" y="376237"/>
                    <a:pt x="516785" y="385547"/>
                    <a:pt x="514350" y="395287"/>
                  </a:cubicBezTo>
                  <a:cubicBezTo>
                    <a:pt x="512762" y="401637"/>
                    <a:pt x="511468" y="408068"/>
                    <a:pt x="509587" y="414337"/>
                  </a:cubicBezTo>
                  <a:cubicBezTo>
                    <a:pt x="505259" y="428762"/>
                    <a:pt x="500063" y="442912"/>
                    <a:pt x="495300" y="457200"/>
                  </a:cubicBezTo>
                  <a:lnTo>
                    <a:pt x="490537" y="471487"/>
                  </a:lnTo>
                  <a:cubicBezTo>
                    <a:pt x="488949" y="476250"/>
                    <a:pt x="488560" y="481598"/>
                    <a:pt x="485775" y="485775"/>
                  </a:cubicBezTo>
                  <a:cubicBezTo>
                    <a:pt x="482600" y="490537"/>
                    <a:pt x="478575" y="494832"/>
                    <a:pt x="476250" y="500062"/>
                  </a:cubicBezTo>
                  <a:cubicBezTo>
                    <a:pt x="472172" y="509237"/>
                    <a:pt x="469900" y="519112"/>
                    <a:pt x="466725" y="528637"/>
                  </a:cubicBezTo>
                  <a:cubicBezTo>
                    <a:pt x="465137" y="533400"/>
                    <a:pt x="464747" y="538748"/>
                    <a:pt x="461962" y="542925"/>
                  </a:cubicBezTo>
                  <a:lnTo>
                    <a:pt x="442912" y="571500"/>
                  </a:lnTo>
                  <a:cubicBezTo>
                    <a:pt x="437985" y="586281"/>
                    <a:pt x="437453" y="590124"/>
                    <a:pt x="428625" y="604837"/>
                  </a:cubicBezTo>
                  <a:cubicBezTo>
                    <a:pt x="422735" y="614653"/>
                    <a:pt x="415925" y="623887"/>
                    <a:pt x="409575" y="633412"/>
                  </a:cubicBezTo>
                  <a:lnTo>
                    <a:pt x="400050" y="647700"/>
                  </a:lnTo>
                  <a:cubicBezTo>
                    <a:pt x="377606" y="681367"/>
                    <a:pt x="405770" y="639691"/>
                    <a:pt x="376237" y="681037"/>
                  </a:cubicBezTo>
                  <a:cubicBezTo>
                    <a:pt x="372910" y="685695"/>
                    <a:pt x="370515" y="691047"/>
                    <a:pt x="366712" y="695325"/>
                  </a:cubicBezTo>
                  <a:cubicBezTo>
                    <a:pt x="357763" y="705393"/>
                    <a:pt x="345609" y="712692"/>
                    <a:pt x="338137" y="723900"/>
                  </a:cubicBezTo>
                  <a:cubicBezTo>
                    <a:pt x="326684" y="741078"/>
                    <a:pt x="319610" y="753713"/>
                    <a:pt x="300037" y="766762"/>
                  </a:cubicBezTo>
                  <a:cubicBezTo>
                    <a:pt x="295275" y="769937"/>
                    <a:pt x="290147" y="772623"/>
                    <a:pt x="285750" y="776287"/>
                  </a:cubicBezTo>
                  <a:cubicBezTo>
                    <a:pt x="280576" y="780599"/>
                    <a:pt x="275774" y="785401"/>
                    <a:pt x="271462" y="790575"/>
                  </a:cubicBezTo>
                  <a:cubicBezTo>
                    <a:pt x="256981" y="807951"/>
                    <a:pt x="267419" y="803774"/>
                    <a:pt x="247650" y="819150"/>
                  </a:cubicBezTo>
                  <a:cubicBezTo>
                    <a:pt x="238614" y="826178"/>
                    <a:pt x="228233" y="831332"/>
                    <a:pt x="219075" y="838200"/>
                  </a:cubicBezTo>
                  <a:cubicBezTo>
                    <a:pt x="190869" y="859354"/>
                    <a:pt x="206626" y="848087"/>
                    <a:pt x="171450" y="871537"/>
                  </a:cubicBezTo>
                  <a:lnTo>
                    <a:pt x="100012" y="919162"/>
                  </a:lnTo>
                  <a:lnTo>
                    <a:pt x="85725" y="928687"/>
                  </a:lnTo>
                  <a:cubicBezTo>
                    <a:pt x="80962" y="931862"/>
                    <a:pt x="75484" y="934164"/>
                    <a:pt x="71437" y="938212"/>
                  </a:cubicBezTo>
                  <a:cubicBezTo>
                    <a:pt x="49056" y="960595"/>
                    <a:pt x="62753" y="948765"/>
                    <a:pt x="28575" y="971550"/>
                  </a:cubicBezTo>
                  <a:lnTo>
                    <a:pt x="14287" y="981075"/>
                  </a:lnTo>
                  <a:cubicBezTo>
                    <a:pt x="3517" y="997230"/>
                    <a:pt x="8809" y="991314"/>
                    <a:pt x="0" y="1000125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7AB010E-4C03-41F0-9464-D01863129359}"/>
                </a:ext>
              </a:extLst>
            </p:cNvPr>
            <p:cNvSpPr/>
            <p:nvPr/>
          </p:nvSpPr>
          <p:spPr bwMode="auto">
            <a:xfrm>
              <a:off x="6915150" y="4119563"/>
              <a:ext cx="124477" cy="704850"/>
            </a:xfrm>
            <a:custGeom>
              <a:avLst/>
              <a:gdLst>
                <a:gd name="connsiteX0" fmla="*/ 0 w 124477"/>
                <a:gd name="connsiteY0" fmla="*/ 0 h 704850"/>
                <a:gd name="connsiteX1" fmla="*/ 14288 w 124477"/>
                <a:gd name="connsiteY1" fmla="*/ 52387 h 704850"/>
                <a:gd name="connsiteX2" fmla="*/ 33338 w 124477"/>
                <a:gd name="connsiteY2" fmla="*/ 80962 h 704850"/>
                <a:gd name="connsiteX3" fmla="*/ 52388 w 124477"/>
                <a:gd name="connsiteY3" fmla="*/ 123825 h 704850"/>
                <a:gd name="connsiteX4" fmla="*/ 57150 w 124477"/>
                <a:gd name="connsiteY4" fmla="*/ 142875 h 704850"/>
                <a:gd name="connsiteX5" fmla="*/ 66675 w 124477"/>
                <a:gd name="connsiteY5" fmla="*/ 171450 h 704850"/>
                <a:gd name="connsiteX6" fmla="*/ 76200 w 124477"/>
                <a:gd name="connsiteY6" fmla="*/ 200025 h 704850"/>
                <a:gd name="connsiteX7" fmla="*/ 85725 w 124477"/>
                <a:gd name="connsiteY7" fmla="*/ 228600 h 704850"/>
                <a:gd name="connsiteX8" fmla="*/ 90488 w 124477"/>
                <a:gd name="connsiteY8" fmla="*/ 257175 h 704850"/>
                <a:gd name="connsiteX9" fmla="*/ 100013 w 124477"/>
                <a:gd name="connsiteY9" fmla="*/ 295275 h 704850"/>
                <a:gd name="connsiteX10" fmla="*/ 104775 w 124477"/>
                <a:gd name="connsiteY10" fmla="*/ 323850 h 704850"/>
                <a:gd name="connsiteX11" fmla="*/ 114300 w 124477"/>
                <a:gd name="connsiteY11" fmla="*/ 376237 h 704850"/>
                <a:gd name="connsiteX12" fmla="*/ 119063 w 124477"/>
                <a:gd name="connsiteY12" fmla="*/ 414337 h 704850"/>
                <a:gd name="connsiteX13" fmla="*/ 123825 w 124477"/>
                <a:gd name="connsiteY13" fmla="*/ 70485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477" h="704850">
                  <a:moveTo>
                    <a:pt x="0" y="0"/>
                  </a:moveTo>
                  <a:cubicBezTo>
                    <a:pt x="2556" y="12779"/>
                    <a:pt x="7383" y="42030"/>
                    <a:pt x="14288" y="52387"/>
                  </a:cubicBezTo>
                  <a:lnTo>
                    <a:pt x="33338" y="80962"/>
                  </a:lnTo>
                  <a:cubicBezTo>
                    <a:pt x="44673" y="114967"/>
                    <a:pt x="37294" y="101183"/>
                    <a:pt x="52388" y="123825"/>
                  </a:cubicBezTo>
                  <a:cubicBezTo>
                    <a:pt x="53975" y="130175"/>
                    <a:pt x="55269" y="136606"/>
                    <a:pt x="57150" y="142875"/>
                  </a:cubicBezTo>
                  <a:cubicBezTo>
                    <a:pt x="60035" y="152492"/>
                    <a:pt x="63500" y="161925"/>
                    <a:pt x="66675" y="171450"/>
                  </a:cubicBezTo>
                  <a:lnTo>
                    <a:pt x="76200" y="200025"/>
                  </a:lnTo>
                  <a:cubicBezTo>
                    <a:pt x="76204" y="200036"/>
                    <a:pt x="85723" y="228589"/>
                    <a:pt x="85725" y="228600"/>
                  </a:cubicBezTo>
                  <a:cubicBezTo>
                    <a:pt x="87313" y="238125"/>
                    <a:pt x="88465" y="247733"/>
                    <a:pt x="90488" y="257175"/>
                  </a:cubicBezTo>
                  <a:cubicBezTo>
                    <a:pt x="93231" y="269975"/>
                    <a:pt x="97861" y="282362"/>
                    <a:pt x="100013" y="295275"/>
                  </a:cubicBezTo>
                  <a:cubicBezTo>
                    <a:pt x="101600" y="304800"/>
                    <a:pt x="103048" y="314349"/>
                    <a:pt x="104775" y="323850"/>
                  </a:cubicBezTo>
                  <a:cubicBezTo>
                    <a:pt x="110251" y="353967"/>
                    <a:pt x="109616" y="343451"/>
                    <a:pt x="114300" y="376237"/>
                  </a:cubicBezTo>
                  <a:cubicBezTo>
                    <a:pt x="116110" y="388907"/>
                    <a:pt x="117475" y="401637"/>
                    <a:pt x="119063" y="414337"/>
                  </a:cubicBezTo>
                  <a:cubicBezTo>
                    <a:pt x="127075" y="574593"/>
                    <a:pt x="123825" y="477797"/>
                    <a:pt x="123825" y="70485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ECADCD23-3B14-4012-84D8-765F0E1094CE}"/>
                </a:ext>
              </a:extLst>
            </p:cNvPr>
            <p:cNvSpPr/>
            <p:nvPr/>
          </p:nvSpPr>
          <p:spPr bwMode="auto">
            <a:xfrm>
              <a:off x="7720013" y="3467100"/>
              <a:ext cx="890787" cy="1143000"/>
            </a:xfrm>
            <a:custGeom>
              <a:avLst/>
              <a:gdLst>
                <a:gd name="connsiteX0" fmla="*/ 0 w 890787"/>
                <a:gd name="connsiteY0" fmla="*/ 0 h 1143000"/>
                <a:gd name="connsiteX1" fmla="*/ 9525 w 890787"/>
                <a:gd name="connsiteY1" fmla="*/ 52388 h 1143000"/>
                <a:gd name="connsiteX2" fmla="*/ 19050 w 890787"/>
                <a:gd name="connsiteY2" fmla="*/ 66675 h 1143000"/>
                <a:gd name="connsiteX3" fmla="*/ 33337 w 890787"/>
                <a:gd name="connsiteY3" fmla="*/ 95250 h 1143000"/>
                <a:gd name="connsiteX4" fmla="*/ 42862 w 890787"/>
                <a:gd name="connsiteY4" fmla="*/ 123825 h 1143000"/>
                <a:gd name="connsiteX5" fmla="*/ 47625 w 890787"/>
                <a:gd name="connsiteY5" fmla="*/ 138113 h 1143000"/>
                <a:gd name="connsiteX6" fmla="*/ 71437 w 890787"/>
                <a:gd name="connsiteY6" fmla="*/ 171450 h 1143000"/>
                <a:gd name="connsiteX7" fmla="*/ 90487 w 890787"/>
                <a:gd name="connsiteY7" fmla="*/ 200025 h 1143000"/>
                <a:gd name="connsiteX8" fmla="*/ 95250 w 890787"/>
                <a:gd name="connsiteY8" fmla="*/ 214313 h 1143000"/>
                <a:gd name="connsiteX9" fmla="*/ 128587 w 890787"/>
                <a:gd name="connsiteY9" fmla="*/ 261938 h 1143000"/>
                <a:gd name="connsiteX10" fmla="*/ 138112 w 890787"/>
                <a:gd name="connsiteY10" fmla="*/ 295275 h 1143000"/>
                <a:gd name="connsiteX11" fmla="*/ 147637 w 890787"/>
                <a:gd name="connsiteY11" fmla="*/ 309563 h 1143000"/>
                <a:gd name="connsiteX12" fmla="*/ 152400 w 890787"/>
                <a:gd name="connsiteY12" fmla="*/ 323850 h 1143000"/>
                <a:gd name="connsiteX13" fmla="*/ 161925 w 890787"/>
                <a:gd name="connsiteY13" fmla="*/ 342900 h 1143000"/>
                <a:gd name="connsiteX14" fmla="*/ 166687 w 890787"/>
                <a:gd name="connsiteY14" fmla="*/ 357188 h 1143000"/>
                <a:gd name="connsiteX15" fmla="*/ 176212 w 890787"/>
                <a:gd name="connsiteY15" fmla="*/ 376238 h 1143000"/>
                <a:gd name="connsiteX16" fmla="*/ 185737 w 890787"/>
                <a:gd name="connsiteY16" fmla="*/ 409575 h 1143000"/>
                <a:gd name="connsiteX17" fmla="*/ 204787 w 890787"/>
                <a:gd name="connsiteY17" fmla="*/ 438150 h 1143000"/>
                <a:gd name="connsiteX18" fmla="*/ 214312 w 890787"/>
                <a:gd name="connsiteY18" fmla="*/ 452438 h 1143000"/>
                <a:gd name="connsiteX19" fmla="*/ 228600 w 890787"/>
                <a:gd name="connsiteY19" fmla="*/ 476250 h 1143000"/>
                <a:gd name="connsiteX20" fmla="*/ 242887 w 890787"/>
                <a:gd name="connsiteY20" fmla="*/ 490538 h 1143000"/>
                <a:gd name="connsiteX21" fmla="*/ 261937 w 890787"/>
                <a:gd name="connsiteY21" fmla="*/ 519113 h 1143000"/>
                <a:gd name="connsiteX22" fmla="*/ 285750 w 890787"/>
                <a:gd name="connsiteY22" fmla="*/ 547688 h 1143000"/>
                <a:gd name="connsiteX23" fmla="*/ 300037 w 890787"/>
                <a:gd name="connsiteY23" fmla="*/ 576263 h 1143000"/>
                <a:gd name="connsiteX24" fmla="*/ 323850 w 890787"/>
                <a:gd name="connsiteY24" fmla="*/ 609600 h 1143000"/>
                <a:gd name="connsiteX25" fmla="*/ 333375 w 890787"/>
                <a:gd name="connsiteY25" fmla="*/ 628650 h 1143000"/>
                <a:gd name="connsiteX26" fmla="*/ 347662 w 890787"/>
                <a:gd name="connsiteY26" fmla="*/ 642938 h 1143000"/>
                <a:gd name="connsiteX27" fmla="*/ 357187 w 890787"/>
                <a:gd name="connsiteY27" fmla="*/ 661988 h 1143000"/>
                <a:gd name="connsiteX28" fmla="*/ 390525 w 890787"/>
                <a:gd name="connsiteY28" fmla="*/ 695325 h 1143000"/>
                <a:gd name="connsiteX29" fmla="*/ 419100 w 890787"/>
                <a:gd name="connsiteY29" fmla="*/ 733425 h 1143000"/>
                <a:gd name="connsiteX30" fmla="*/ 428625 w 890787"/>
                <a:gd name="connsiteY30" fmla="*/ 752475 h 1143000"/>
                <a:gd name="connsiteX31" fmla="*/ 457200 w 890787"/>
                <a:gd name="connsiteY31" fmla="*/ 781050 h 1143000"/>
                <a:gd name="connsiteX32" fmla="*/ 471487 w 890787"/>
                <a:gd name="connsiteY32" fmla="*/ 795338 h 1143000"/>
                <a:gd name="connsiteX33" fmla="*/ 500062 w 890787"/>
                <a:gd name="connsiteY33" fmla="*/ 823913 h 1143000"/>
                <a:gd name="connsiteX34" fmla="*/ 514350 w 890787"/>
                <a:gd name="connsiteY34" fmla="*/ 838200 h 1143000"/>
                <a:gd name="connsiteX35" fmla="*/ 552450 w 890787"/>
                <a:gd name="connsiteY35" fmla="*/ 881063 h 1143000"/>
                <a:gd name="connsiteX36" fmla="*/ 581025 w 890787"/>
                <a:gd name="connsiteY36" fmla="*/ 904875 h 1143000"/>
                <a:gd name="connsiteX37" fmla="*/ 595312 w 890787"/>
                <a:gd name="connsiteY37" fmla="*/ 914400 h 1143000"/>
                <a:gd name="connsiteX38" fmla="*/ 609600 w 890787"/>
                <a:gd name="connsiteY38" fmla="*/ 933450 h 1143000"/>
                <a:gd name="connsiteX39" fmla="*/ 628650 w 890787"/>
                <a:gd name="connsiteY39" fmla="*/ 947738 h 1143000"/>
                <a:gd name="connsiteX40" fmla="*/ 657225 w 890787"/>
                <a:gd name="connsiteY40" fmla="*/ 966788 h 1143000"/>
                <a:gd name="connsiteX41" fmla="*/ 685800 w 890787"/>
                <a:gd name="connsiteY41" fmla="*/ 990600 h 1143000"/>
                <a:gd name="connsiteX42" fmla="*/ 704850 w 890787"/>
                <a:gd name="connsiteY42" fmla="*/ 1000125 h 1143000"/>
                <a:gd name="connsiteX43" fmla="*/ 723900 w 890787"/>
                <a:gd name="connsiteY43" fmla="*/ 1019175 h 1143000"/>
                <a:gd name="connsiteX44" fmla="*/ 738187 w 890787"/>
                <a:gd name="connsiteY44" fmla="*/ 1023938 h 1143000"/>
                <a:gd name="connsiteX45" fmla="*/ 766762 w 890787"/>
                <a:gd name="connsiteY45" fmla="*/ 1042988 h 1143000"/>
                <a:gd name="connsiteX46" fmla="*/ 795337 w 890787"/>
                <a:gd name="connsiteY46" fmla="*/ 1066800 h 1143000"/>
                <a:gd name="connsiteX47" fmla="*/ 809625 w 890787"/>
                <a:gd name="connsiteY47" fmla="*/ 1071563 h 1143000"/>
                <a:gd name="connsiteX48" fmla="*/ 819150 w 890787"/>
                <a:gd name="connsiteY48" fmla="*/ 1085850 h 1143000"/>
                <a:gd name="connsiteX49" fmla="*/ 847725 w 890787"/>
                <a:gd name="connsiteY49" fmla="*/ 1095375 h 1143000"/>
                <a:gd name="connsiteX50" fmla="*/ 857250 w 890787"/>
                <a:gd name="connsiteY50" fmla="*/ 1109663 h 1143000"/>
                <a:gd name="connsiteX51" fmla="*/ 871537 w 890787"/>
                <a:gd name="connsiteY51" fmla="*/ 1114425 h 1143000"/>
                <a:gd name="connsiteX52" fmla="*/ 876300 w 890787"/>
                <a:gd name="connsiteY52" fmla="*/ 1128713 h 1143000"/>
                <a:gd name="connsiteX53" fmla="*/ 890587 w 890787"/>
                <a:gd name="connsiteY53" fmla="*/ 114300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0787" h="1143000">
                  <a:moveTo>
                    <a:pt x="0" y="0"/>
                  </a:moveTo>
                  <a:cubicBezTo>
                    <a:pt x="1642" y="13138"/>
                    <a:pt x="2182" y="37703"/>
                    <a:pt x="9525" y="52388"/>
                  </a:cubicBezTo>
                  <a:cubicBezTo>
                    <a:pt x="12085" y="57507"/>
                    <a:pt x="15875" y="61913"/>
                    <a:pt x="19050" y="66675"/>
                  </a:cubicBezTo>
                  <a:cubicBezTo>
                    <a:pt x="36413" y="118770"/>
                    <a:pt x="8724" y="39872"/>
                    <a:pt x="33337" y="95250"/>
                  </a:cubicBezTo>
                  <a:cubicBezTo>
                    <a:pt x="37415" y="104425"/>
                    <a:pt x="39687" y="114300"/>
                    <a:pt x="42862" y="123825"/>
                  </a:cubicBezTo>
                  <a:cubicBezTo>
                    <a:pt x="44450" y="128588"/>
                    <a:pt x="44840" y="133936"/>
                    <a:pt x="47625" y="138113"/>
                  </a:cubicBezTo>
                  <a:cubicBezTo>
                    <a:pt x="61553" y="159004"/>
                    <a:pt x="53716" y="147821"/>
                    <a:pt x="71437" y="171450"/>
                  </a:cubicBezTo>
                  <a:cubicBezTo>
                    <a:pt x="82762" y="205424"/>
                    <a:pt x="66704" y="164350"/>
                    <a:pt x="90487" y="200025"/>
                  </a:cubicBezTo>
                  <a:cubicBezTo>
                    <a:pt x="93272" y="204202"/>
                    <a:pt x="92812" y="209924"/>
                    <a:pt x="95250" y="214313"/>
                  </a:cubicBezTo>
                  <a:cubicBezTo>
                    <a:pt x="103625" y="229388"/>
                    <a:pt x="117886" y="247670"/>
                    <a:pt x="128587" y="261938"/>
                  </a:cubicBezTo>
                  <a:cubicBezTo>
                    <a:pt x="130112" y="268037"/>
                    <a:pt x="134697" y="288446"/>
                    <a:pt x="138112" y="295275"/>
                  </a:cubicBezTo>
                  <a:cubicBezTo>
                    <a:pt x="140672" y="300395"/>
                    <a:pt x="145077" y="304443"/>
                    <a:pt x="147637" y="309563"/>
                  </a:cubicBezTo>
                  <a:cubicBezTo>
                    <a:pt x="149882" y="314053"/>
                    <a:pt x="150422" y="319236"/>
                    <a:pt x="152400" y="323850"/>
                  </a:cubicBezTo>
                  <a:cubicBezTo>
                    <a:pt x="155197" y="330375"/>
                    <a:pt x="159128" y="336374"/>
                    <a:pt x="161925" y="342900"/>
                  </a:cubicBezTo>
                  <a:cubicBezTo>
                    <a:pt x="163902" y="347514"/>
                    <a:pt x="164710" y="352574"/>
                    <a:pt x="166687" y="357188"/>
                  </a:cubicBezTo>
                  <a:cubicBezTo>
                    <a:pt x="169484" y="363714"/>
                    <a:pt x="173719" y="369591"/>
                    <a:pt x="176212" y="376238"/>
                  </a:cubicBezTo>
                  <a:cubicBezTo>
                    <a:pt x="179055" y="383819"/>
                    <a:pt x="181312" y="401609"/>
                    <a:pt x="185737" y="409575"/>
                  </a:cubicBezTo>
                  <a:cubicBezTo>
                    <a:pt x="191296" y="419582"/>
                    <a:pt x="198437" y="428625"/>
                    <a:pt x="204787" y="438150"/>
                  </a:cubicBezTo>
                  <a:cubicBezTo>
                    <a:pt x="207962" y="442913"/>
                    <a:pt x="211367" y="447530"/>
                    <a:pt x="214312" y="452438"/>
                  </a:cubicBezTo>
                  <a:cubicBezTo>
                    <a:pt x="219075" y="460375"/>
                    <a:pt x="223046" y="468845"/>
                    <a:pt x="228600" y="476250"/>
                  </a:cubicBezTo>
                  <a:cubicBezTo>
                    <a:pt x="232641" y="481638"/>
                    <a:pt x="238125" y="485775"/>
                    <a:pt x="242887" y="490538"/>
                  </a:cubicBezTo>
                  <a:cubicBezTo>
                    <a:pt x="251257" y="515645"/>
                    <a:pt x="242119" y="495330"/>
                    <a:pt x="261937" y="519113"/>
                  </a:cubicBezTo>
                  <a:cubicBezTo>
                    <a:pt x="295082" y="558888"/>
                    <a:pt x="244016" y="505954"/>
                    <a:pt x="285750" y="547688"/>
                  </a:cubicBezTo>
                  <a:cubicBezTo>
                    <a:pt x="290512" y="557213"/>
                    <a:pt x="294865" y="566954"/>
                    <a:pt x="300037" y="576263"/>
                  </a:cubicBezTo>
                  <a:cubicBezTo>
                    <a:pt x="310109" y="594393"/>
                    <a:pt x="311475" y="589801"/>
                    <a:pt x="323850" y="609600"/>
                  </a:cubicBezTo>
                  <a:cubicBezTo>
                    <a:pt x="327613" y="615620"/>
                    <a:pt x="329249" y="622873"/>
                    <a:pt x="333375" y="628650"/>
                  </a:cubicBezTo>
                  <a:cubicBezTo>
                    <a:pt x="337290" y="634131"/>
                    <a:pt x="343747" y="637457"/>
                    <a:pt x="347662" y="642938"/>
                  </a:cubicBezTo>
                  <a:cubicBezTo>
                    <a:pt x="351788" y="648715"/>
                    <a:pt x="352691" y="656493"/>
                    <a:pt x="357187" y="661988"/>
                  </a:cubicBezTo>
                  <a:cubicBezTo>
                    <a:pt x="367139" y="674151"/>
                    <a:pt x="382440" y="681849"/>
                    <a:pt x="390525" y="695325"/>
                  </a:cubicBezTo>
                  <a:cubicBezTo>
                    <a:pt x="408277" y="724913"/>
                    <a:pt x="398266" y="712593"/>
                    <a:pt x="419100" y="733425"/>
                  </a:cubicBezTo>
                  <a:cubicBezTo>
                    <a:pt x="422275" y="739775"/>
                    <a:pt x="424190" y="746931"/>
                    <a:pt x="428625" y="752475"/>
                  </a:cubicBezTo>
                  <a:cubicBezTo>
                    <a:pt x="437040" y="762994"/>
                    <a:pt x="447675" y="771525"/>
                    <a:pt x="457200" y="781050"/>
                  </a:cubicBezTo>
                  <a:lnTo>
                    <a:pt x="471487" y="795338"/>
                  </a:lnTo>
                  <a:lnTo>
                    <a:pt x="500062" y="823913"/>
                  </a:lnTo>
                  <a:cubicBezTo>
                    <a:pt x="504825" y="828676"/>
                    <a:pt x="510614" y="832596"/>
                    <a:pt x="514350" y="838200"/>
                  </a:cubicBezTo>
                  <a:cubicBezTo>
                    <a:pt x="525803" y="855379"/>
                    <a:pt x="532875" y="868013"/>
                    <a:pt x="552450" y="881063"/>
                  </a:cubicBezTo>
                  <a:cubicBezTo>
                    <a:pt x="587922" y="904712"/>
                    <a:pt x="544356" y="874318"/>
                    <a:pt x="581025" y="904875"/>
                  </a:cubicBezTo>
                  <a:cubicBezTo>
                    <a:pt x="585422" y="908539"/>
                    <a:pt x="591265" y="910353"/>
                    <a:pt x="595312" y="914400"/>
                  </a:cubicBezTo>
                  <a:cubicBezTo>
                    <a:pt x="600925" y="920013"/>
                    <a:pt x="603987" y="927837"/>
                    <a:pt x="609600" y="933450"/>
                  </a:cubicBezTo>
                  <a:cubicBezTo>
                    <a:pt x="615213" y="939063"/>
                    <a:pt x="622623" y="942572"/>
                    <a:pt x="628650" y="947738"/>
                  </a:cubicBezTo>
                  <a:cubicBezTo>
                    <a:pt x="651351" y="967196"/>
                    <a:pt x="632922" y="958686"/>
                    <a:pt x="657225" y="966788"/>
                  </a:cubicBezTo>
                  <a:cubicBezTo>
                    <a:pt x="670359" y="979922"/>
                    <a:pt x="670328" y="981759"/>
                    <a:pt x="685800" y="990600"/>
                  </a:cubicBezTo>
                  <a:cubicBezTo>
                    <a:pt x="691964" y="994122"/>
                    <a:pt x="699170" y="995865"/>
                    <a:pt x="704850" y="1000125"/>
                  </a:cubicBezTo>
                  <a:cubicBezTo>
                    <a:pt x="712034" y="1005513"/>
                    <a:pt x="716593" y="1013955"/>
                    <a:pt x="723900" y="1019175"/>
                  </a:cubicBezTo>
                  <a:cubicBezTo>
                    <a:pt x="727985" y="1022093"/>
                    <a:pt x="733799" y="1021500"/>
                    <a:pt x="738187" y="1023938"/>
                  </a:cubicBezTo>
                  <a:cubicBezTo>
                    <a:pt x="748194" y="1029498"/>
                    <a:pt x="758667" y="1034894"/>
                    <a:pt x="766762" y="1042988"/>
                  </a:cubicBezTo>
                  <a:cubicBezTo>
                    <a:pt x="777294" y="1053519"/>
                    <a:pt x="782078" y="1060170"/>
                    <a:pt x="795337" y="1066800"/>
                  </a:cubicBezTo>
                  <a:cubicBezTo>
                    <a:pt x="799827" y="1069045"/>
                    <a:pt x="804862" y="1069975"/>
                    <a:pt x="809625" y="1071563"/>
                  </a:cubicBezTo>
                  <a:cubicBezTo>
                    <a:pt x="812800" y="1076325"/>
                    <a:pt x="814296" y="1082817"/>
                    <a:pt x="819150" y="1085850"/>
                  </a:cubicBezTo>
                  <a:cubicBezTo>
                    <a:pt x="827664" y="1091171"/>
                    <a:pt x="847725" y="1095375"/>
                    <a:pt x="847725" y="1095375"/>
                  </a:cubicBezTo>
                  <a:cubicBezTo>
                    <a:pt x="850900" y="1100138"/>
                    <a:pt x="852780" y="1106087"/>
                    <a:pt x="857250" y="1109663"/>
                  </a:cubicBezTo>
                  <a:cubicBezTo>
                    <a:pt x="861170" y="1112799"/>
                    <a:pt x="867987" y="1110875"/>
                    <a:pt x="871537" y="1114425"/>
                  </a:cubicBezTo>
                  <a:cubicBezTo>
                    <a:pt x="875087" y="1117975"/>
                    <a:pt x="872750" y="1125163"/>
                    <a:pt x="876300" y="1128713"/>
                  </a:cubicBezTo>
                  <a:cubicBezTo>
                    <a:pt x="893599" y="1146012"/>
                    <a:pt x="890587" y="1121161"/>
                    <a:pt x="890587" y="114300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31190BE3-51A9-4AC4-B44F-6788137A4B16}"/>
                </a:ext>
              </a:extLst>
            </p:cNvPr>
            <p:cNvSpPr/>
            <p:nvPr/>
          </p:nvSpPr>
          <p:spPr bwMode="auto">
            <a:xfrm>
              <a:off x="7386638" y="3462338"/>
              <a:ext cx="100683" cy="1362075"/>
            </a:xfrm>
            <a:custGeom>
              <a:avLst/>
              <a:gdLst>
                <a:gd name="connsiteX0" fmla="*/ 19050 w 100683"/>
                <a:gd name="connsiteY0" fmla="*/ 0 h 1362075"/>
                <a:gd name="connsiteX1" fmla="*/ 4762 w 100683"/>
                <a:gd name="connsiteY1" fmla="*/ 133350 h 1362075"/>
                <a:gd name="connsiteX2" fmla="*/ 0 w 100683"/>
                <a:gd name="connsiteY2" fmla="*/ 471487 h 1362075"/>
                <a:gd name="connsiteX3" fmla="*/ 4762 w 100683"/>
                <a:gd name="connsiteY3" fmla="*/ 671512 h 1362075"/>
                <a:gd name="connsiteX4" fmla="*/ 9525 w 100683"/>
                <a:gd name="connsiteY4" fmla="*/ 690562 h 1362075"/>
                <a:gd name="connsiteX5" fmla="*/ 19050 w 100683"/>
                <a:gd name="connsiteY5" fmla="*/ 719137 h 1362075"/>
                <a:gd name="connsiteX6" fmla="*/ 23812 w 100683"/>
                <a:gd name="connsiteY6" fmla="*/ 747712 h 1362075"/>
                <a:gd name="connsiteX7" fmla="*/ 28575 w 100683"/>
                <a:gd name="connsiteY7" fmla="*/ 781050 h 1362075"/>
                <a:gd name="connsiteX8" fmla="*/ 42862 w 100683"/>
                <a:gd name="connsiteY8" fmla="*/ 819150 h 1362075"/>
                <a:gd name="connsiteX9" fmla="*/ 47625 w 100683"/>
                <a:gd name="connsiteY9" fmla="*/ 842962 h 1362075"/>
                <a:gd name="connsiteX10" fmla="*/ 57150 w 100683"/>
                <a:gd name="connsiteY10" fmla="*/ 871537 h 1362075"/>
                <a:gd name="connsiteX11" fmla="*/ 61912 w 100683"/>
                <a:gd name="connsiteY11" fmla="*/ 895350 h 1362075"/>
                <a:gd name="connsiteX12" fmla="*/ 71437 w 100683"/>
                <a:gd name="connsiteY12" fmla="*/ 923925 h 1362075"/>
                <a:gd name="connsiteX13" fmla="*/ 76200 w 100683"/>
                <a:gd name="connsiteY13" fmla="*/ 957262 h 1362075"/>
                <a:gd name="connsiteX14" fmla="*/ 80962 w 100683"/>
                <a:gd name="connsiteY14" fmla="*/ 971550 h 1362075"/>
                <a:gd name="connsiteX15" fmla="*/ 90487 w 100683"/>
                <a:gd name="connsiteY15" fmla="*/ 1014412 h 1362075"/>
                <a:gd name="connsiteX16" fmla="*/ 95250 w 100683"/>
                <a:gd name="connsiteY16" fmla="*/ 1066800 h 1362075"/>
                <a:gd name="connsiteX17" fmla="*/ 100012 w 100683"/>
                <a:gd name="connsiteY17" fmla="*/ 1081087 h 1362075"/>
                <a:gd name="connsiteX18" fmla="*/ 100012 w 100683"/>
                <a:gd name="connsiteY18" fmla="*/ 1362075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683" h="1362075">
                  <a:moveTo>
                    <a:pt x="19050" y="0"/>
                  </a:moveTo>
                  <a:cubicBezTo>
                    <a:pt x="9125" y="124066"/>
                    <a:pt x="22116" y="81291"/>
                    <a:pt x="4762" y="133350"/>
                  </a:cubicBezTo>
                  <a:cubicBezTo>
                    <a:pt x="3175" y="246062"/>
                    <a:pt x="0" y="358763"/>
                    <a:pt x="0" y="471487"/>
                  </a:cubicBezTo>
                  <a:cubicBezTo>
                    <a:pt x="0" y="538181"/>
                    <a:pt x="1865" y="604881"/>
                    <a:pt x="4762" y="671512"/>
                  </a:cubicBezTo>
                  <a:cubicBezTo>
                    <a:pt x="5046" y="678051"/>
                    <a:pt x="7644" y="684293"/>
                    <a:pt x="9525" y="690562"/>
                  </a:cubicBezTo>
                  <a:cubicBezTo>
                    <a:pt x="12410" y="700179"/>
                    <a:pt x="19050" y="719137"/>
                    <a:pt x="19050" y="719137"/>
                  </a:cubicBezTo>
                  <a:cubicBezTo>
                    <a:pt x="20637" y="728662"/>
                    <a:pt x="22344" y="738168"/>
                    <a:pt x="23812" y="747712"/>
                  </a:cubicBezTo>
                  <a:cubicBezTo>
                    <a:pt x="25519" y="758807"/>
                    <a:pt x="26373" y="770042"/>
                    <a:pt x="28575" y="781050"/>
                  </a:cubicBezTo>
                  <a:cubicBezTo>
                    <a:pt x="30426" y="790307"/>
                    <a:pt x="41033" y="813055"/>
                    <a:pt x="42862" y="819150"/>
                  </a:cubicBezTo>
                  <a:cubicBezTo>
                    <a:pt x="45188" y="826903"/>
                    <a:pt x="45495" y="835153"/>
                    <a:pt x="47625" y="842962"/>
                  </a:cubicBezTo>
                  <a:cubicBezTo>
                    <a:pt x="50267" y="852648"/>
                    <a:pt x="55181" y="861692"/>
                    <a:pt x="57150" y="871537"/>
                  </a:cubicBezTo>
                  <a:cubicBezTo>
                    <a:pt x="58737" y="879475"/>
                    <a:pt x="59782" y="887540"/>
                    <a:pt x="61912" y="895350"/>
                  </a:cubicBezTo>
                  <a:cubicBezTo>
                    <a:pt x="64554" y="905036"/>
                    <a:pt x="71437" y="923925"/>
                    <a:pt x="71437" y="923925"/>
                  </a:cubicBezTo>
                  <a:cubicBezTo>
                    <a:pt x="73025" y="935037"/>
                    <a:pt x="73999" y="946255"/>
                    <a:pt x="76200" y="957262"/>
                  </a:cubicBezTo>
                  <a:cubicBezTo>
                    <a:pt x="77185" y="962185"/>
                    <a:pt x="79583" y="966723"/>
                    <a:pt x="80962" y="971550"/>
                  </a:cubicBezTo>
                  <a:cubicBezTo>
                    <a:pt x="85449" y="987254"/>
                    <a:pt x="87211" y="998030"/>
                    <a:pt x="90487" y="1014412"/>
                  </a:cubicBezTo>
                  <a:cubicBezTo>
                    <a:pt x="92075" y="1031875"/>
                    <a:pt x="92770" y="1049442"/>
                    <a:pt x="95250" y="1066800"/>
                  </a:cubicBezTo>
                  <a:cubicBezTo>
                    <a:pt x="95960" y="1071769"/>
                    <a:pt x="99931" y="1076068"/>
                    <a:pt x="100012" y="1081087"/>
                  </a:cubicBezTo>
                  <a:cubicBezTo>
                    <a:pt x="101522" y="1174737"/>
                    <a:pt x="100012" y="1268412"/>
                    <a:pt x="100012" y="1362075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962429D-C16D-4E49-8B0A-798E48CE1179}"/>
                </a:ext>
              </a:extLst>
            </p:cNvPr>
            <p:cNvSpPr/>
            <p:nvPr/>
          </p:nvSpPr>
          <p:spPr bwMode="auto">
            <a:xfrm>
              <a:off x="7386638" y="3881438"/>
              <a:ext cx="514350" cy="42862"/>
            </a:xfrm>
            <a:custGeom>
              <a:avLst/>
              <a:gdLst>
                <a:gd name="connsiteX0" fmla="*/ 0 w 514350"/>
                <a:gd name="connsiteY0" fmla="*/ 19050 h 42862"/>
                <a:gd name="connsiteX1" fmla="*/ 52387 w 514350"/>
                <a:gd name="connsiteY1" fmla="*/ 38100 h 42862"/>
                <a:gd name="connsiteX2" fmla="*/ 80962 w 514350"/>
                <a:gd name="connsiteY2" fmla="*/ 42862 h 42862"/>
                <a:gd name="connsiteX3" fmla="*/ 342900 w 514350"/>
                <a:gd name="connsiteY3" fmla="*/ 38100 h 42862"/>
                <a:gd name="connsiteX4" fmla="*/ 361950 w 514350"/>
                <a:gd name="connsiteY4" fmla="*/ 33337 h 42862"/>
                <a:gd name="connsiteX5" fmla="*/ 385762 w 514350"/>
                <a:gd name="connsiteY5" fmla="*/ 28575 h 42862"/>
                <a:gd name="connsiteX6" fmla="*/ 452437 w 514350"/>
                <a:gd name="connsiteY6" fmla="*/ 19050 h 42862"/>
                <a:gd name="connsiteX7" fmla="*/ 466725 w 514350"/>
                <a:gd name="connsiteY7" fmla="*/ 14287 h 42862"/>
                <a:gd name="connsiteX8" fmla="*/ 509587 w 514350"/>
                <a:gd name="connsiteY8" fmla="*/ 4762 h 42862"/>
                <a:gd name="connsiteX9" fmla="*/ 514350 w 514350"/>
                <a:gd name="connsiteY9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42862">
                  <a:moveTo>
                    <a:pt x="0" y="19050"/>
                  </a:moveTo>
                  <a:cubicBezTo>
                    <a:pt x="10823" y="23379"/>
                    <a:pt x="41905" y="36353"/>
                    <a:pt x="52387" y="38100"/>
                  </a:cubicBezTo>
                  <a:lnTo>
                    <a:pt x="80962" y="42862"/>
                  </a:lnTo>
                  <a:lnTo>
                    <a:pt x="342900" y="38100"/>
                  </a:lnTo>
                  <a:cubicBezTo>
                    <a:pt x="349442" y="37878"/>
                    <a:pt x="355560" y="34757"/>
                    <a:pt x="361950" y="33337"/>
                  </a:cubicBezTo>
                  <a:cubicBezTo>
                    <a:pt x="369852" y="31581"/>
                    <a:pt x="377767" y="29837"/>
                    <a:pt x="385762" y="28575"/>
                  </a:cubicBezTo>
                  <a:cubicBezTo>
                    <a:pt x="407938" y="25074"/>
                    <a:pt x="452437" y="19050"/>
                    <a:pt x="452437" y="19050"/>
                  </a:cubicBezTo>
                  <a:cubicBezTo>
                    <a:pt x="457200" y="17462"/>
                    <a:pt x="461824" y="15376"/>
                    <a:pt x="466725" y="14287"/>
                  </a:cubicBezTo>
                  <a:cubicBezTo>
                    <a:pt x="479905" y="11358"/>
                    <a:pt x="496717" y="11197"/>
                    <a:pt x="509587" y="4762"/>
                  </a:cubicBezTo>
                  <a:cubicBezTo>
                    <a:pt x="511595" y="3758"/>
                    <a:pt x="512762" y="1587"/>
                    <a:pt x="514350" y="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A31EF9A-D756-4D63-8AAA-8237F015900F}"/>
                </a:ext>
              </a:extLst>
            </p:cNvPr>
            <p:cNvSpPr/>
            <p:nvPr/>
          </p:nvSpPr>
          <p:spPr bwMode="auto">
            <a:xfrm>
              <a:off x="7852771" y="4233863"/>
              <a:ext cx="314917" cy="590550"/>
            </a:xfrm>
            <a:custGeom>
              <a:avLst/>
              <a:gdLst>
                <a:gd name="connsiteX0" fmla="*/ 314917 w 314917"/>
                <a:gd name="connsiteY0" fmla="*/ 0 h 590550"/>
                <a:gd name="connsiteX1" fmla="*/ 295867 w 314917"/>
                <a:gd name="connsiteY1" fmla="*/ 23812 h 590550"/>
                <a:gd name="connsiteX2" fmla="*/ 286342 w 314917"/>
                <a:gd name="connsiteY2" fmla="*/ 38100 h 590550"/>
                <a:gd name="connsiteX3" fmla="*/ 272054 w 314917"/>
                <a:gd name="connsiteY3" fmla="*/ 47625 h 590550"/>
                <a:gd name="connsiteX4" fmla="*/ 253004 w 314917"/>
                <a:gd name="connsiteY4" fmla="*/ 76200 h 590550"/>
                <a:gd name="connsiteX5" fmla="*/ 243479 w 314917"/>
                <a:gd name="connsiteY5" fmla="*/ 90487 h 590550"/>
                <a:gd name="connsiteX6" fmla="*/ 229192 w 314917"/>
                <a:gd name="connsiteY6" fmla="*/ 109537 h 590550"/>
                <a:gd name="connsiteX7" fmla="*/ 195854 w 314917"/>
                <a:gd name="connsiteY7" fmla="*/ 147637 h 590550"/>
                <a:gd name="connsiteX8" fmla="*/ 162517 w 314917"/>
                <a:gd name="connsiteY8" fmla="*/ 190500 h 590550"/>
                <a:gd name="connsiteX9" fmla="*/ 143467 w 314917"/>
                <a:gd name="connsiteY9" fmla="*/ 219075 h 590550"/>
                <a:gd name="connsiteX10" fmla="*/ 124417 w 314917"/>
                <a:gd name="connsiteY10" fmla="*/ 242887 h 590550"/>
                <a:gd name="connsiteX11" fmla="*/ 119654 w 314917"/>
                <a:gd name="connsiteY11" fmla="*/ 257175 h 590550"/>
                <a:gd name="connsiteX12" fmla="*/ 105367 w 314917"/>
                <a:gd name="connsiteY12" fmla="*/ 271462 h 590550"/>
                <a:gd name="connsiteX13" fmla="*/ 95842 w 314917"/>
                <a:gd name="connsiteY13" fmla="*/ 285750 h 590550"/>
                <a:gd name="connsiteX14" fmla="*/ 91079 w 314917"/>
                <a:gd name="connsiteY14" fmla="*/ 304800 h 590550"/>
                <a:gd name="connsiteX15" fmla="*/ 72029 w 314917"/>
                <a:gd name="connsiteY15" fmla="*/ 333375 h 590550"/>
                <a:gd name="connsiteX16" fmla="*/ 52979 w 314917"/>
                <a:gd name="connsiteY16" fmla="*/ 361950 h 590550"/>
                <a:gd name="connsiteX17" fmla="*/ 43454 w 314917"/>
                <a:gd name="connsiteY17" fmla="*/ 376237 h 590550"/>
                <a:gd name="connsiteX18" fmla="*/ 33929 w 314917"/>
                <a:gd name="connsiteY18" fmla="*/ 390525 h 590550"/>
                <a:gd name="connsiteX19" fmla="*/ 14879 w 314917"/>
                <a:gd name="connsiteY19" fmla="*/ 433387 h 590550"/>
                <a:gd name="connsiteX20" fmla="*/ 5354 w 314917"/>
                <a:gd name="connsiteY20" fmla="*/ 471487 h 590550"/>
                <a:gd name="connsiteX21" fmla="*/ 592 w 314917"/>
                <a:gd name="connsiteY21" fmla="*/ 490537 h 590550"/>
                <a:gd name="connsiteX22" fmla="*/ 592 w 314917"/>
                <a:gd name="connsiteY2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4917" h="590550">
                  <a:moveTo>
                    <a:pt x="314917" y="0"/>
                  </a:moveTo>
                  <a:cubicBezTo>
                    <a:pt x="308567" y="7937"/>
                    <a:pt x="301966" y="15680"/>
                    <a:pt x="295867" y="23812"/>
                  </a:cubicBezTo>
                  <a:cubicBezTo>
                    <a:pt x="292433" y="28391"/>
                    <a:pt x="290389" y="34053"/>
                    <a:pt x="286342" y="38100"/>
                  </a:cubicBezTo>
                  <a:cubicBezTo>
                    <a:pt x="282295" y="42147"/>
                    <a:pt x="276817" y="44450"/>
                    <a:pt x="272054" y="47625"/>
                  </a:cubicBezTo>
                  <a:lnTo>
                    <a:pt x="253004" y="76200"/>
                  </a:lnTo>
                  <a:cubicBezTo>
                    <a:pt x="249829" y="80962"/>
                    <a:pt x="246913" y="85908"/>
                    <a:pt x="243479" y="90487"/>
                  </a:cubicBezTo>
                  <a:cubicBezTo>
                    <a:pt x="238717" y="96837"/>
                    <a:pt x="233744" y="103034"/>
                    <a:pt x="229192" y="109537"/>
                  </a:cubicBezTo>
                  <a:cubicBezTo>
                    <a:pt x="204884" y="144263"/>
                    <a:pt x="220709" y="131068"/>
                    <a:pt x="195854" y="147637"/>
                  </a:cubicBezTo>
                  <a:cubicBezTo>
                    <a:pt x="173068" y="181816"/>
                    <a:pt x="184898" y="168117"/>
                    <a:pt x="162517" y="190500"/>
                  </a:cubicBezTo>
                  <a:cubicBezTo>
                    <a:pt x="151192" y="224471"/>
                    <a:pt x="167250" y="183401"/>
                    <a:pt x="143467" y="219075"/>
                  </a:cubicBezTo>
                  <a:cubicBezTo>
                    <a:pt x="125065" y="246678"/>
                    <a:pt x="156368" y="221586"/>
                    <a:pt x="124417" y="242887"/>
                  </a:cubicBezTo>
                  <a:cubicBezTo>
                    <a:pt x="122829" y="247650"/>
                    <a:pt x="122439" y="252998"/>
                    <a:pt x="119654" y="257175"/>
                  </a:cubicBezTo>
                  <a:cubicBezTo>
                    <a:pt x="115918" y="262779"/>
                    <a:pt x="109679" y="266288"/>
                    <a:pt x="105367" y="271462"/>
                  </a:cubicBezTo>
                  <a:cubicBezTo>
                    <a:pt x="101703" y="275859"/>
                    <a:pt x="99017" y="280987"/>
                    <a:pt x="95842" y="285750"/>
                  </a:cubicBezTo>
                  <a:cubicBezTo>
                    <a:pt x="94254" y="292100"/>
                    <a:pt x="94006" y="298946"/>
                    <a:pt x="91079" y="304800"/>
                  </a:cubicBezTo>
                  <a:cubicBezTo>
                    <a:pt x="85959" y="315039"/>
                    <a:pt x="78379" y="323850"/>
                    <a:pt x="72029" y="333375"/>
                  </a:cubicBezTo>
                  <a:lnTo>
                    <a:pt x="52979" y="361950"/>
                  </a:lnTo>
                  <a:lnTo>
                    <a:pt x="43454" y="376237"/>
                  </a:lnTo>
                  <a:lnTo>
                    <a:pt x="33929" y="390525"/>
                  </a:lnTo>
                  <a:cubicBezTo>
                    <a:pt x="22594" y="424530"/>
                    <a:pt x="29973" y="410746"/>
                    <a:pt x="14879" y="433387"/>
                  </a:cubicBezTo>
                  <a:cubicBezTo>
                    <a:pt x="6370" y="458916"/>
                    <a:pt x="13016" y="437009"/>
                    <a:pt x="5354" y="471487"/>
                  </a:cubicBezTo>
                  <a:cubicBezTo>
                    <a:pt x="3934" y="477877"/>
                    <a:pt x="854" y="483997"/>
                    <a:pt x="592" y="490537"/>
                  </a:cubicBezTo>
                  <a:cubicBezTo>
                    <a:pt x="-740" y="523848"/>
                    <a:pt x="592" y="557212"/>
                    <a:pt x="592" y="59055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71E9C9BA-99D3-4539-B63A-FB2C533E3CC9}"/>
                </a:ext>
              </a:extLst>
            </p:cNvPr>
            <p:cNvSpPr/>
            <p:nvPr/>
          </p:nvSpPr>
          <p:spPr bwMode="auto">
            <a:xfrm>
              <a:off x="7024688" y="4310063"/>
              <a:ext cx="409602" cy="147637"/>
            </a:xfrm>
            <a:custGeom>
              <a:avLst/>
              <a:gdLst>
                <a:gd name="connsiteX0" fmla="*/ 0 w 409602"/>
                <a:gd name="connsiteY0" fmla="*/ 142875 h 147637"/>
                <a:gd name="connsiteX1" fmla="*/ 23812 w 409602"/>
                <a:gd name="connsiteY1" fmla="*/ 147637 h 147637"/>
                <a:gd name="connsiteX2" fmla="*/ 95250 w 409602"/>
                <a:gd name="connsiteY2" fmla="*/ 133350 h 147637"/>
                <a:gd name="connsiteX3" fmla="*/ 109537 w 409602"/>
                <a:gd name="connsiteY3" fmla="*/ 128587 h 147637"/>
                <a:gd name="connsiteX4" fmla="*/ 123825 w 409602"/>
                <a:gd name="connsiteY4" fmla="*/ 119062 h 147637"/>
                <a:gd name="connsiteX5" fmla="*/ 171450 w 409602"/>
                <a:gd name="connsiteY5" fmla="*/ 104775 h 147637"/>
                <a:gd name="connsiteX6" fmla="*/ 214312 w 409602"/>
                <a:gd name="connsiteY6" fmla="*/ 90487 h 147637"/>
                <a:gd name="connsiteX7" fmla="*/ 228600 w 409602"/>
                <a:gd name="connsiteY7" fmla="*/ 85725 h 147637"/>
                <a:gd name="connsiteX8" fmla="*/ 280987 w 409602"/>
                <a:gd name="connsiteY8" fmla="*/ 76200 h 147637"/>
                <a:gd name="connsiteX9" fmla="*/ 309562 w 409602"/>
                <a:gd name="connsiteY9" fmla="*/ 66675 h 147637"/>
                <a:gd name="connsiteX10" fmla="*/ 338137 w 409602"/>
                <a:gd name="connsiteY10" fmla="*/ 47625 h 147637"/>
                <a:gd name="connsiteX11" fmla="*/ 381000 w 409602"/>
                <a:gd name="connsiteY11" fmla="*/ 23812 h 147637"/>
                <a:gd name="connsiteX12" fmla="*/ 395287 w 409602"/>
                <a:gd name="connsiteY12" fmla="*/ 14287 h 147637"/>
                <a:gd name="connsiteX13" fmla="*/ 409575 w 409602"/>
                <a:gd name="connsiteY13" fmla="*/ 0 h 14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9602" h="147637">
                  <a:moveTo>
                    <a:pt x="0" y="142875"/>
                  </a:moveTo>
                  <a:cubicBezTo>
                    <a:pt x="7937" y="144462"/>
                    <a:pt x="15718" y="147637"/>
                    <a:pt x="23812" y="147637"/>
                  </a:cubicBezTo>
                  <a:cubicBezTo>
                    <a:pt x="59040" y="147637"/>
                    <a:pt x="65339" y="143321"/>
                    <a:pt x="95250" y="133350"/>
                  </a:cubicBezTo>
                  <a:cubicBezTo>
                    <a:pt x="100012" y="131762"/>
                    <a:pt x="105360" y="131372"/>
                    <a:pt x="109537" y="128587"/>
                  </a:cubicBezTo>
                  <a:cubicBezTo>
                    <a:pt x="114300" y="125412"/>
                    <a:pt x="118594" y="121387"/>
                    <a:pt x="123825" y="119062"/>
                  </a:cubicBezTo>
                  <a:cubicBezTo>
                    <a:pt x="147146" y="108697"/>
                    <a:pt x="150133" y="111170"/>
                    <a:pt x="171450" y="104775"/>
                  </a:cubicBezTo>
                  <a:cubicBezTo>
                    <a:pt x="171517" y="104755"/>
                    <a:pt x="207135" y="92879"/>
                    <a:pt x="214312" y="90487"/>
                  </a:cubicBezTo>
                  <a:cubicBezTo>
                    <a:pt x="219075" y="88899"/>
                    <a:pt x="223730" y="86943"/>
                    <a:pt x="228600" y="85725"/>
                  </a:cubicBezTo>
                  <a:cubicBezTo>
                    <a:pt x="258540" y="78239"/>
                    <a:pt x="241170" y="81888"/>
                    <a:pt x="280987" y="76200"/>
                  </a:cubicBezTo>
                  <a:cubicBezTo>
                    <a:pt x="290512" y="73025"/>
                    <a:pt x="301208" y="72244"/>
                    <a:pt x="309562" y="66675"/>
                  </a:cubicBezTo>
                  <a:cubicBezTo>
                    <a:pt x="319087" y="60325"/>
                    <a:pt x="327277" y="51245"/>
                    <a:pt x="338137" y="47625"/>
                  </a:cubicBezTo>
                  <a:cubicBezTo>
                    <a:pt x="363285" y="39242"/>
                    <a:pt x="348249" y="45647"/>
                    <a:pt x="381000" y="23812"/>
                  </a:cubicBezTo>
                  <a:lnTo>
                    <a:pt x="395287" y="14287"/>
                  </a:lnTo>
                  <a:cubicBezTo>
                    <a:pt x="410896" y="3881"/>
                    <a:pt x="409575" y="10486"/>
                    <a:pt x="409575" y="0"/>
                  </a:cubicBezTo>
                </a:path>
              </a:pathLst>
            </a:custGeom>
            <a:noFill/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FE9D2EE-425A-41F7-9389-1F8AB66B9ADC}"/>
                </a:ext>
              </a:extLst>
            </p:cNvPr>
            <p:cNvSpPr/>
            <p:nvPr/>
          </p:nvSpPr>
          <p:spPr bwMode="auto">
            <a:xfrm>
              <a:off x="6732240" y="3652267"/>
              <a:ext cx="1692693" cy="1072877"/>
            </a:xfrm>
            <a:prstGeom prst="ellipse">
              <a:avLst/>
            </a:prstGeom>
            <a:solidFill>
              <a:srgbClr val="C00000">
                <a:alpha val="20000"/>
              </a:srgbClr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6D38433-3363-456F-A3D2-F5634EADF947}"/>
                    </a:ext>
                  </a:extLst>
                </p:cNvPr>
                <p:cNvSpPr txBox="1"/>
                <p:nvPr/>
              </p:nvSpPr>
              <p:spPr>
                <a:xfrm>
                  <a:off x="6542381" y="3616092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4923D8-F36D-4D3D-9F94-70C3DA7D8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381" y="3616092"/>
                  <a:ext cx="355328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4DA6D6A-CB23-4EF6-A8CC-944897299A42}"/>
                    </a:ext>
                  </a:extLst>
                </p:cNvPr>
                <p:cNvSpPr txBox="1"/>
                <p:nvPr/>
              </p:nvSpPr>
              <p:spPr>
                <a:xfrm>
                  <a:off x="6664944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8375EEB-32F3-4191-8319-FF410EDCFC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4944" y="4489375"/>
                  <a:ext cx="355328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81A6F9C-F59E-4151-A363-900869CDA8F1}"/>
                    </a:ext>
                  </a:extLst>
                </p:cNvPr>
                <p:cNvSpPr txBox="1"/>
                <p:nvPr/>
              </p:nvSpPr>
              <p:spPr>
                <a:xfrm>
                  <a:off x="7024984" y="3841303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43F4787-A71E-427B-BF72-DE2E8CA09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4984" y="3841303"/>
                  <a:ext cx="35532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DD7765E-1A63-4734-ACB7-95F99335793E}"/>
                    </a:ext>
                  </a:extLst>
                </p:cNvPr>
                <p:cNvSpPr txBox="1"/>
                <p:nvPr/>
              </p:nvSpPr>
              <p:spPr>
                <a:xfrm>
                  <a:off x="7096992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FE439ED-E587-45C9-8E21-632D5B5A5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6992" y="4489375"/>
                  <a:ext cx="355328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0382EA8-822F-468C-B0A5-CC10EFB8029E}"/>
                    </a:ext>
                  </a:extLst>
                </p:cNvPr>
                <p:cNvSpPr txBox="1"/>
                <p:nvPr/>
              </p:nvSpPr>
              <p:spPr>
                <a:xfrm>
                  <a:off x="7400922" y="3508497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8BBEB4-BA8C-4EB3-BC9F-7F2CB072CF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922" y="3508497"/>
                  <a:ext cx="355328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B21A7D-7BAC-4805-B20D-E3833F94A7D2}"/>
                    </a:ext>
                  </a:extLst>
                </p:cNvPr>
                <p:cNvSpPr txBox="1"/>
                <p:nvPr/>
              </p:nvSpPr>
              <p:spPr>
                <a:xfrm>
                  <a:off x="7601048" y="4077072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5B50847-ED6E-4224-93EE-1DE5287ED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1048" y="4077072"/>
                  <a:ext cx="355328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0EE568-811A-4BBF-B24D-77B77D241837}"/>
                    </a:ext>
                  </a:extLst>
                </p:cNvPr>
                <p:cNvSpPr txBox="1"/>
                <p:nvPr/>
              </p:nvSpPr>
              <p:spPr>
                <a:xfrm>
                  <a:off x="8177112" y="3573016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9829D7-CC21-4E85-BE31-F12444A7D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12" y="3573016"/>
                  <a:ext cx="355328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F962E9-1F13-431F-8612-89FFF112A762}"/>
                    </a:ext>
                  </a:extLst>
                </p:cNvPr>
                <p:cNvSpPr txBox="1"/>
                <p:nvPr/>
              </p:nvSpPr>
              <p:spPr>
                <a:xfrm>
                  <a:off x="8100392" y="4489375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80D5FB4-BF87-417E-BE9C-52958D571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4489375"/>
                  <a:ext cx="355328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5339DF4-164C-4B69-9033-CFD1E7B05C07}"/>
                    </a:ext>
                  </a:extLst>
                </p:cNvPr>
                <p:cNvSpPr txBox="1"/>
                <p:nvPr/>
              </p:nvSpPr>
              <p:spPr>
                <a:xfrm>
                  <a:off x="7380312" y="4005064"/>
                  <a:ext cx="35532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ko-KR" alt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2E79B71-AF2B-405F-ABD0-71B81596F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4005064"/>
                  <a:ext cx="355328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63200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13794952" descr="EMB000021ac0302">
            <a:extLst>
              <a:ext uri="{FF2B5EF4-FFF2-40B4-BE49-F238E27FC236}">
                <a16:creationId xmlns:a16="http://schemas.microsoft.com/office/drawing/2014/main" id="{E874B71E-20B2-4CC9-8961-515F145EC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2656"/>
            <a:ext cx="4122738" cy="211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7EE59B-E1DC-402C-935F-7702E5AE9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856" y="116632"/>
                <a:ext cx="8229600" cy="6202609"/>
              </a:xfrm>
            </p:spPr>
            <p:txBody>
              <a:bodyPr/>
              <a:lstStyle/>
              <a:p>
                <a:r>
                  <a:rPr lang="en-US" altLang="ko-KR" dirty="0"/>
                  <a:t>Rejection Method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Target function: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Target 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400" dirty="0"/>
              </a:p>
              <a:p>
                <a:pPr lvl="1"/>
                <a:r>
                  <a:rPr lang="en-US" altLang="ko-KR" dirty="0"/>
                  <a:t>Comparison function: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∀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Comparison PDF: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)/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an explicit function</a:t>
                </a:r>
                <a:endParaRPr lang="en-US" altLang="ko-KR" sz="400" dirty="0"/>
              </a:p>
              <a:p>
                <a:pPr lvl="1"/>
                <a:r>
                  <a:rPr lang="en-US" altLang="ko-KR" dirty="0"/>
                  <a:t>Goal</a:t>
                </a:r>
              </a:p>
              <a:p>
                <a:pPr lvl="2"/>
                <a:r>
                  <a:rPr lang="en-US" altLang="ko-KR" dirty="0"/>
                  <a:t>To generate pairs of </a:t>
                </a:r>
                <a:r>
                  <a:rPr lang="en-US" altLang="ko-KR" dirty="0" err="1"/>
                  <a:t>i.i.d</a:t>
                </a:r>
                <a:r>
                  <a:rPr lang="en-US" altLang="ko-KR" dirty="0"/>
                  <a:t>. random variables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altLang="ko-KR" dirty="0"/>
                  <a:t> that uniformly distribute between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-axis</a:t>
                </a:r>
              </a:p>
              <a:p>
                <a:pPr lvl="1"/>
                <a:r>
                  <a:rPr lang="en-US" altLang="ko-KR" dirty="0"/>
                  <a:t>For independent uniform deviates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</m:oMath>
                </a14:m>
                <a:r>
                  <a:rPr lang="en-US" altLang="ko-KR" dirty="0"/>
                  <a:t>	(1)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	(2)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is a uniform deviate in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/>
                  <a:t> ; constant, given an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𝑑𝑌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𝑑𝑋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𝑑𝑥𝑑𝑦</m:t>
                        </m:r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sz="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7EE59B-E1DC-402C-935F-7702E5AE9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116632"/>
                <a:ext cx="8229600" cy="6202609"/>
              </a:xfrm>
              <a:blipFill>
                <a:blip r:embed="rId3"/>
                <a:stretch>
                  <a:fillRect l="-1333" t="-1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3502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7EE59B-E1DC-402C-935F-7702E5AE97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6856" y="116632"/>
                <a:ext cx="8229600" cy="6202609"/>
              </a:xfrm>
            </p:spPr>
            <p:txBody>
              <a:bodyPr/>
              <a:lstStyle/>
              <a:p>
                <a:pPr>
                  <a:buClr>
                    <a:schemeClr val="bg2"/>
                  </a:buClr>
                </a:pPr>
                <a:r>
                  <a:rPr lang="en-US" altLang="ko-KR" dirty="0">
                    <a:solidFill>
                      <a:schemeClr val="bg2"/>
                    </a:solidFill>
                  </a:rPr>
                  <a:t>Rejection Method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Simulation procedure</a:t>
                </a:r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Generate a uniform deviate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get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(1)</a:t>
                </a:r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Generate a uniform deviate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to get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by (2)</a:t>
                </a:r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Take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, otherwise discard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marL="985838" lvl="2" indent="-342900">
                  <a:buFont typeface="+mj-ea"/>
                  <a:buAutoNum type="circleNumDbPlain"/>
                </a:pPr>
                <a:r>
                  <a:rPr lang="en-US" altLang="ko-KR" dirty="0"/>
                  <a:t>Repeat to get the necessary amount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’s</a:t>
                </a:r>
              </a:p>
              <a:p>
                <a:pPr marL="985838" lvl="2" indent="-342900">
                  <a:buFont typeface="+mj-ea"/>
                  <a:buAutoNum type="circleNumDbPlain"/>
                </a:pPr>
                <a:endParaRPr lang="en-US" altLang="ko-KR" sz="600" dirty="0"/>
              </a:p>
              <a:p>
                <a:pPr lvl="1"/>
                <a:r>
                  <a:rPr lang="en-US" altLang="ko-KR" dirty="0"/>
                  <a:t>Useful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tip</a:t>
                </a:r>
              </a:p>
              <a:p>
                <a:pPr lvl="2"/>
                <a:r>
                  <a:rPr lang="en-US" altLang="ko-KR" dirty="0"/>
                  <a:t>For the sake of efficiency, take the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ko-KR" dirty="0"/>
                  <a:t> as far as it meets the condition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at all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07EE59B-E1DC-402C-935F-7702E5AE9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856" y="116632"/>
                <a:ext cx="8229600" cy="6202609"/>
              </a:xfrm>
              <a:blipFill>
                <a:blip r:embed="rId2"/>
                <a:stretch>
                  <a:fillRect l="-1333" t="-1375" r="-1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38936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A978C1-FD2D-4840-A26C-7198E132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Examples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Transform method for a complete catalog (Noh, 2014)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𝑈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𝑈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r>
                      <a:rPr lang="ko-KR" altLang="en-US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 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𝑈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≤1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Magnitude grouping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dirty="0"/>
                  <a:t> →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=3.0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=7.0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=5,000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A978C1-FD2D-4840-A26C-7198E132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_x322879144" descr="EMB000021ac030f">
            <a:extLst>
              <a:ext uri="{FF2B5EF4-FFF2-40B4-BE49-F238E27FC236}">
                <a16:creationId xmlns:a16="http://schemas.microsoft.com/office/drawing/2014/main" id="{53BBB566-5367-43A6-AF9F-E7CC5881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80928"/>
            <a:ext cx="4757592" cy="32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4271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A978C1-FD2D-4840-A26C-7198E132D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>
                      <a:lumMod val="65000"/>
                    </a:schemeClr>
                  </a:buClr>
                </a:pP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</a:rPr>
                  <a:t>Examples (continued)</a:t>
                </a:r>
              </a:p>
              <a:p>
                <a:pPr lvl="1"/>
                <a:endParaRPr lang="en-US" altLang="ko-KR" sz="400" dirty="0"/>
              </a:p>
              <a:p>
                <a:pPr lvl="1"/>
                <a:r>
                  <a:rPr lang="en-US" altLang="ko-KR" dirty="0"/>
                  <a:t>Rejection method for a incomplete catalog (Noh, 2019)</a:t>
                </a:r>
              </a:p>
              <a:p>
                <a:pPr lvl="2"/>
                <a:r>
                  <a:rPr lang="en-US" altLang="ko-KR" dirty="0"/>
                  <a:t>Target function: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3"/>
                <a:r>
                  <a:rPr lang="en-US" altLang="ko-KR" dirty="0"/>
                  <a:t>Detection rate: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</a:rPr>
                                <m:t>)∙</m:t>
                              </m:r>
                              <m:func>
                                <m:func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>
                                      <a:latin typeface="Cambria Math"/>
                                    </a:rPr>
                                    <m:t>erf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ko-KR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e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𝜇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altLang="ko-K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i="1">
                                  <a:latin typeface="Cambria Math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for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/>
                                </a:rPr>
                                <m:t>1,                                    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/>
                                </a:rPr>
                                <m:t>for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ko-K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altLang="ko-KR" i="1">
                                  <a:latin typeface="Cambria Math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lvl="4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erf</m:t>
                            </m:r>
                          </m:fNam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Comparison function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𝑚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.0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.0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=3.0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=5,000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1A978C1-FD2D-4840-A26C-7198E132D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_x213799128" descr="EMB000021ac0313">
            <a:extLst>
              <a:ext uri="{FF2B5EF4-FFF2-40B4-BE49-F238E27FC236}">
                <a16:creationId xmlns:a16="http://schemas.microsoft.com/office/drawing/2014/main" id="{59DE73D9-B8F6-44E1-974C-8C2D2160C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708920"/>
            <a:ext cx="4392488" cy="363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71007"/>
      </p:ext>
    </p:extLst>
  </p:cSld>
  <p:clrMapOvr>
    <a:masterClrMapping/>
  </p:clrMapOvr>
</p:sld>
</file>

<file path=ppt/theme/theme1.xml><?xml version="1.0" encoding="utf-8"?>
<a:theme xmlns:a="http://schemas.openxmlformats.org/drawingml/2006/main" name="120TGp_company_diagram_v2">
  <a:themeElements>
    <a:clrScheme name="sample 3">
      <a:dk1>
        <a:srgbClr val="2B166E"/>
      </a:dk1>
      <a:lt1>
        <a:srgbClr val="FFFFFF"/>
      </a:lt1>
      <a:dk2>
        <a:srgbClr val="1640B6"/>
      </a:dk2>
      <a:lt2>
        <a:srgbClr val="B2B2B2"/>
      </a:lt2>
      <a:accent1>
        <a:srgbClr val="48BDEC"/>
      </a:accent1>
      <a:accent2>
        <a:srgbClr val="EB984D"/>
      </a:accent2>
      <a:accent3>
        <a:srgbClr val="FFFFFF"/>
      </a:accent3>
      <a:accent4>
        <a:srgbClr val="23115D"/>
      </a:accent4>
      <a:accent5>
        <a:srgbClr val="B1DBF4"/>
      </a:accent5>
      <a:accent6>
        <a:srgbClr val="D58945"/>
      </a:accent6>
      <a:hlink>
        <a:srgbClr val="339966"/>
      </a:hlink>
      <a:folHlink>
        <a:srgbClr val="7E88E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mple 1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CCC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5095D"/>
        </a:dk1>
        <a:lt1>
          <a:srgbClr val="FFFFFF"/>
        </a:lt1>
        <a:dk2>
          <a:srgbClr val="A1537C"/>
        </a:dk2>
        <a:lt2>
          <a:srgbClr val="B2B2B2"/>
        </a:lt2>
        <a:accent1>
          <a:srgbClr val="AF8ADC"/>
        </a:accent1>
        <a:accent2>
          <a:srgbClr val="60A065"/>
        </a:accent2>
        <a:accent3>
          <a:srgbClr val="FFFFFF"/>
        </a:accent3>
        <a:accent4>
          <a:srgbClr val="1E064E"/>
        </a:accent4>
        <a:accent5>
          <a:srgbClr val="D4C4EB"/>
        </a:accent5>
        <a:accent6>
          <a:srgbClr val="56915B"/>
        </a:accent6>
        <a:hlink>
          <a:srgbClr val="8DAED9"/>
        </a:hlink>
        <a:folHlink>
          <a:srgbClr val="5974C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B166E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B984D"/>
        </a:accent2>
        <a:accent3>
          <a:srgbClr val="FFFFFF"/>
        </a:accent3>
        <a:accent4>
          <a:srgbClr val="23115D"/>
        </a:accent4>
        <a:accent5>
          <a:srgbClr val="B1DBF4"/>
        </a:accent5>
        <a:accent6>
          <a:srgbClr val="D58945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120TGp_company_diagram_v2</Template>
  <TotalTime>36434</TotalTime>
  <Words>8351</Words>
  <Application>Microsoft Office PowerPoint</Application>
  <PresentationFormat>화면 슬라이드 쇼(4:3)</PresentationFormat>
  <Paragraphs>1258</Paragraphs>
  <Slides>93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2" baseType="lpstr">
      <vt:lpstr>맑은 고딕</vt:lpstr>
      <vt:lpstr>Arial</vt:lpstr>
      <vt:lpstr>Cambria Math</vt:lpstr>
      <vt:lpstr>Ink Free</vt:lpstr>
      <vt:lpstr>Tahoma</vt:lpstr>
      <vt:lpstr>Times New Roman</vt:lpstr>
      <vt:lpstr>Verdana</vt:lpstr>
      <vt:lpstr>Wingdings</vt:lpstr>
      <vt:lpstr>120TGp_company_diagram_v2</vt:lpstr>
      <vt:lpstr>    지진원 특성평가 Characterization of Seismic Sources   2025.4.15~17  국립부경대학교 장보고관</vt:lpstr>
      <vt:lpstr>    지진원 특성평가 Characterization of Seismic Sources - Part I -</vt:lpstr>
      <vt:lpstr>PowerPoint 프레젠테이션</vt:lpstr>
      <vt:lpstr>PowerPoint 프레젠테이션</vt:lpstr>
      <vt:lpstr>Chapter 0 Introduction</vt:lpstr>
      <vt:lpstr>Preparation</vt:lpstr>
      <vt:lpstr>About the Course</vt:lpstr>
      <vt:lpstr>Chapter 1 Fundamental Statistics</vt:lpstr>
      <vt:lpstr>Probability</vt:lpstr>
      <vt:lpstr>Probability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Sample Mean &amp; Variance</vt:lpstr>
      <vt:lpstr>PowerPoint 프레젠테이션</vt:lpstr>
      <vt:lpstr>PowerPoint 프레젠테이션</vt:lpstr>
      <vt:lpstr>PowerPoint 프레젠테이션</vt:lpstr>
      <vt:lpstr>Frequently Used Distributions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Special Topics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2 Estimation</vt:lpstr>
      <vt:lpstr>Introduction</vt:lpstr>
      <vt:lpstr>PowerPoint 프레젠테이션</vt:lpstr>
      <vt:lpstr>Point Estimation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3 Hypothesis Test</vt:lpstr>
      <vt:lpstr>Introduction</vt:lpstr>
      <vt:lpstr>PowerPoint 프레젠테이션</vt:lpstr>
      <vt:lpstr>PowerPoint 프레젠테이션</vt:lpstr>
      <vt:lpstr>PowerPoint 프레젠테이션</vt:lpstr>
      <vt:lpstr>Test Examples</vt:lpstr>
      <vt:lpstr>Test Examples</vt:lpstr>
      <vt:lpstr>PowerPoint 프레젠테이션</vt:lpstr>
      <vt:lpstr>Distribution of Sample Mean &amp; Variance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Chapter 4 Monte Carlo Simulation</vt:lpstr>
      <vt:lpstr>What is the Monte Carlo Simulation?</vt:lpstr>
      <vt:lpstr>Transform of PDF</vt:lpstr>
      <vt:lpstr>PowerPoint 프레젠테이션</vt:lpstr>
      <vt:lpstr>Monte Carlo Simulation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 Template</dc:title>
  <dc:creator>mhnoh@kins.re.kr</dc:creator>
  <cp:lastModifiedBy>Owner</cp:lastModifiedBy>
  <cp:revision>1484</cp:revision>
  <cp:lastPrinted>2020-06-05T02:24:03Z</cp:lastPrinted>
  <dcterms:created xsi:type="dcterms:W3CDTF">2011-11-23T06:53:13Z</dcterms:created>
  <dcterms:modified xsi:type="dcterms:W3CDTF">2025-04-27T10:19:15Z</dcterms:modified>
</cp:coreProperties>
</file>